
<file path=[Content_Types].xml><?xml version="1.0" encoding="utf-8"?>
<Types xmlns="http://schemas.openxmlformats.org/package/2006/content-types"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image1.svg" ContentType="image/svg+xml"/>
  <Override PartName="/ppt/media/image10.svg" ContentType="image/svg+xml"/>
  <Override PartName="/ppt/media/image11.svg" ContentType="image/svg+xml"/>
  <Override PartName="/ppt/media/image12.svg" ContentType="image/svg+xml"/>
  <Override PartName="/ppt/media/image13.svg" ContentType="image/svg+xml"/>
  <Override PartName="/ppt/media/image14.svg" ContentType="image/svg+xml"/>
  <Override PartName="/ppt/media/image15.svg" ContentType="image/svg+xml"/>
  <Override PartName="/ppt/media/image2.svg" ContentType="image/svg+xml"/>
  <Override PartName="/ppt/media/image3.svg" ContentType="image/svg+xml"/>
  <Override PartName="/ppt/media/image4.svg" ContentType="image/svg+xml"/>
  <Override PartName="/ppt/media/image5.svg" ContentType="image/svg+xml"/>
  <Override PartName="/ppt/media/image6.svg" ContentType="image/svg+xml"/>
  <Override PartName="/ppt/media/image7.svg" ContentType="image/svg+xml"/>
  <Override PartName="/ppt/media/image8.svg" ContentType="image/svg+xml"/>
  <Override PartName="/ppt/media/image9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4"/>
  </p:notesMasterIdLst>
  <p:sldIdLst>
    <p:sldId id="256" r:id="rId3"/>
    <p:sldId id="267" r:id="rId5"/>
    <p:sldId id="266" r:id="rId6"/>
    <p:sldId id="257" r:id="rId7"/>
    <p:sldId id="265" r:id="rId8"/>
    <p:sldId id="258" r:id="rId9"/>
    <p:sldId id="263" r:id="rId10"/>
    <p:sldId id="259" r:id="rId11"/>
    <p:sldId id="262" r:id="rId12"/>
    <p:sldId id="261" r:id="rId13"/>
    <p:sldId id="260" r:id="rId14"/>
    <p:sldId id="264" r:id="rId15"/>
  </p:sldIdLst>
  <p:sldSz cx="24387175" cy="13716000"/>
  <p:notesSz cx="13716000" cy="24387175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33" d="100"/>
          <a:sy n="33" d="100"/>
        </p:scale>
        <p:origin x="67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8" Type="http://schemas.openxmlformats.org/officeDocument/2006/relationships/tableStyles" Target="tableStyles.xml"/><Relationship Id="rId17" Type="http://schemas.openxmlformats.org/officeDocument/2006/relationships/viewProps" Target="viewProps.xml"/><Relationship Id="rId16" Type="http://schemas.openxmlformats.org/officeDocument/2006/relationships/presProps" Target="presProps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.sv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9.xml"/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1.svg"/><Relationship Id="rId6" Type="http://schemas.openxmlformats.org/officeDocument/2006/relationships/image" Target="../media/image4.png"/><Relationship Id="rId5" Type="http://schemas.openxmlformats.org/officeDocument/2006/relationships/image" Target="../media/image2.svg"/><Relationship Id="rId4" Type="http://schemas.openxmlformats.org/officeDocument/2006/relationships/image" Target="../media/image6.png"/><Relationship Id="rId3" Type="http://schemas.openxmlformats.org/officeDocument/2006/relationships/image" Target="../media/image8.svg"/><Relationship Id="rId2" Type="http://schemas.openxmlformats.org/officeDocument/2006/relationships/image" Target="../media/image18.png"/><Relationship Id="rId1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image" Target="../media/image30.png"/><Relationship Id="rId8" Type="http://schemas.openxmlformats.org/officeDocument/2006/relationships/image" Target="../media/image29.png"/><Relationship Id="rId7" Type="http://schemas.openxmlformats.org/officeDocument/2006/relationships/image" Target="../media/image28.png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3" Type="http://schemas.openxmlformats.org/officeDocument/2006/relationships/image" Target="../media/image9.svg"/><Relationship Id="rId25" Type="http://schemas.openxmlformats.org/officeDocument/2006/relationships/notesSlide" Target="../notesSlides/notesSlide10.xml"/><Relationship Id="rId24" Type="http://schemas.openxmlformats.org/officeDocument/2006/relationships/slideLayout" Target="../slideLayouts/slideLayout1.xml"/><Relationship Id="rId23" Type="http://schemas.openxmlformats.org/officeDocument/2006/relationships/image" Target="../media/image14.svg"/><Relationship Id="rId22" Type="http://schemas.openxmlformats.org/officeDocument/2006/relationships/image" Target="../media/image39.png"/><Relationship Id="rId21" Type="http://schemas.openxmlformats.org/officeDocument/2006/relationships/image" Target="../media/image38.png"/><Relationship Id="rId20" Type="http://schemas.openxmlformats.org/officeDocument/2006/relationships/image" Target="../media/image13.svg"/><Relationship Id="rId2" Type="http://schemas.openxmlformats.org/officeDocument/2006/relationships/image" Target="../media/image24.png"/><Relationship Id="rId19" Type="http://schemas.openxmlformats.org/officeDocument/2006/relationships/image" Target="../media/image37.png"/><Relationship Id="rId18" Type="http://schemas.openxmlformats.org/officeDocument/2006/relationships/image" Target="../media/image36.png"/><Relationship Id="rId17" Type="http://schemas.openxmlformats.org/officeDocument/2006/relationships/image" Target="../media/image12.svg"/><Relationship Id="rId16" Type="http://schemas.openxmlformats.org/officeDocument/2006/relationships/image" Target="../media/image35.png"/><Relationship Id="rId15" Type="http://schemas.openxmlformats.org/officeDocument/2006/relationships/image" Target="../media/image34.png"/><Relationship Id="rId14" Type="http://schemas.openxmlformats.org/officeDocument/2006/relationships/image" Target="../media/image11.svg"/><Relationship Id="rId13" Type="http://schemas.openxmlformats.org/officeDocument/2006/relationships/image" Target="../media/image33.png"/><Relationship Id="rId12" Type="http://schemas.openxmlformats.org/officeDocument/2006/relationships/image" Target="../media/image32.png"/><Relationship Id="rId11" Type="http://schemas.openxmlformats.org/officeDocument/2006/relationships/image" Target="../media/image10.svg"/><Relationship Id="rId10" Type="http://schemas.openxmlformats.org/officeDocument/2006/relationships/image" Target="../media/image31.png"/><Relationship Id="rId1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.svg"/><Relationship Id="rId8" Type="http://schemas.openxmlformats.org/officeDocument/2006/relationships/image" Target="../media/image4.png"/><Relationship Id="rId7" Type="http://schemas.openxmlformats.org/officeDocument/2006/relationships/hyperlink" Target="https://ditty-sol.vercel.app/" TargetMode="External"/><Relationship Id="rId6" Type="http://schemas.openxmlformats.org/officeDocument/2006/relationships/image" Target="../media/image44.png"/><Relationship Id="rId5" Type="http://schemas.openxmlformats.org/officeDocument/2006/relationships/image" Target="../media/image15.svg"/><Relationship Id="rId4" Type="http://schemas.openxmlformats.org/officeDocument/2006/relationships/image" Target="../media/image43.png"/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2" Type="http://schemas.openxmlformats.org/officeDocument/2006/relationships/notesSlide" Target="../notesSlides/notesSlide11.xml"/><Relationship Id="rId11" Type="http://schemas.openxmlformats.org/officeDocument/2006/relationships/slideLayout" Target="../slideLayouts/slideLayout1.xml"/><Relationship Id="rId10" Type="http://schemas.openxmlformats.org/officeDocument/2006/relationships/image" Target="../media/image45.png"/><Relationship Id="rId1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.svg"/><Relationship Id="rId4" Type="http://schemas.openxmlformats.org/officeDocument/2006/relationships/image" Target="../media/image4.png"/><Relationship Id="rId3" Type="http://schemas.openxmlformats.org/officeDocument/2006/relationships/image" Target="../media/image2.sv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.svg"/><Relationship Id="rId4" Type="http://schemas.openxmlformats.org/officeDocument/2006/relationships/image" Target="../media/image4.png"/><Relationship Id="rId3" Type="http://schemas.openxmlformats.org/officeDocument/2006/relationships/image" Target="../media/image2.sv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4.xml"/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1.svg"/><Relationship Id="rId6" Type="http://schemas.openxmlformats.org/officeDocument/2006/relationships/image" Target="../media/image4.png"/><Relationship Id="rId5" Type="http://schemas.openxmlformats.org/officeDocument/2006/relationships/image" Target="../media/image2.svg"/><Relationship Id="rId4" Type="http://schemas.openxmlformats.org/officeDocument/2006/relationships/image" Target="../media/image6.png"/><Relationship Id="rId3" Type="http://schemas.openxmlformats.org/officeDocument/2006/relationships/image" Target="../media/image3.svg"/><Relationship Id="rId2" Type="http://schemas.openxmlformats.org/officeDocument/2006/relationships/image" Target="../media/image7.png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.sv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1.svg"/><Relationship Id="rId5" Type="http://schemas.openxmlformats.org/officeDocument/2006/relationships/image" Target="../media/image4.png"/><Relationship Id="rId4" Type="http://schemas.openxmlformats.org/officeDocument/2006/relationships/image" Target="../media/image11.png"/><Relationship Id="rId3" Type="http://schemas.microsoft.com/office/2007/relationships/media" Target="../media/media1.mp4"/><Relationship Id="rId2" Type="http://schemas.openxmlformats.org/officeDocument/2006/relationships/video" Target="../media/media1.mp4"/><Relationship Id="rId1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6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6.svg"/><Relationship Id="rId4" Type="http://schemas.openxmlformats.org/officeDocument/2006/relationships/image" Target="../media/image14.png"/><Relationship Id="rId3" Type="http://schemas.openxmlformats.org/officeDocument/2006/relationships/image" Target="../media/image5.svg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7.svg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8.xml"/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22.png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3" Type="http://schemas.openxmlformats.org/officeDocument/2006/relationships/image" Target="../media/image8.svg"/><Relationship Id="rId2" Type="http://schemas.openxmlformats.org/officeDocument/2006/relationships/image" Target="../media/image18.png"/><Relationship Id="rId1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24387048" cy="13716000"/>
          </a:xfrm>
          <a:prstGeom prst="rect">
            <a:avLst/>
          </a:prstGeom>
          <a:noFill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24387048" cy="13716000"/>
          </a:xfrm>
          <a:prstGeom prst="rect">
            <a:avLst/>
          </a:prstGeom>
          <a:noFill/>
        </p:spPr>
        <p:txBody>
          <a:bodyPr/>
          <a:lstStyle/>
          <a:p>
            <a:endParaRPr lang="en-IN"/>
          </a:p>
        </p:txBody>
      </p:sp>
      <p:sp>
        <p:nvSpPr>
          <p:cNvPr id="4" name="Shape 2"/>
          <p:cNvSpPr/>
          <p:nvPr/>
        </p:nvSpPr>
        <p:spPr>
          <a:xfrm>
            <a:off x="0" y="0"/>
            <a:ext cx="24387048" cy="13716000"/>
          </a:xfrm>
          <a:prstGeom prst="rect">
            <a:avLst/>
          </a:prstGeom>
          <a:noFill/>
        </p:spPr>
        <p:txBody>
          <a:bodyPr/>
          <a:lstStyle/>
          <a:p>
            <a:endParaRPr lang="en-IN"/>
          </a:p>
        </p:txBody>
      </p:sp>
      <p:pic>
        <p:nvPicPr>
          <p:cNvPr id="5" name="Image 0" descr=" 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3" y="0"/>
            <a:ext cx="24387048" cy="13716000"/>
          </a:xfrm>
          <a:prstGeom prst="rect">
            <a:avLst/>
          </a:prstGeom>
        </p:spPr>
      </p:pic>
      <p:pic>
        <p:nvPicPr>
          <p:cNvPr id="6" name="Image 1" descr=" 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41200"/>
            <a:ext cx="11782000" cy="1574800"/>
          </a:xfrm>
          <a:prstGeom prst="rect">
            <a:avLst/>
          </a:prstGeom>
        </p:spPr>
      </p:pic>
      <p:pic>
        <p:nvPicPr>
          <p:cNvPr id="7" name="Image 2" descr=" 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05060" y="12141200"/>
            <a:ext cx="11781975" cy="1574800"/>
          </a:xfrm>
          <a:prstGeom prst="rect">
            <a:avLst/>
          </a:prstGeom>
        </p:spPr>
      </p:pic>
      <p:sp>
        <p:nvSpPr>
          <p:cNvPr id="8" name="Shape 3"/>
          <p:cNvSpPr/>
          <p:nvPr/>
        </p:nvSpPr>
        <p:spPr>
          <a:xfrm>
            <a:off x="2800700" y="1981200"/>
            <a:ext cx="18798350" cy="8242300"/>
          </a:xfrm>
          <a:prstGeom prst="rect">
            <a:avLst/>
          </a:prstGeom>
          <a:noFill/>
        </p:spPr>
        <p:txBody>
          <a:bodyPr/>
          <a:lstStyle/>
          <a:p>
            <a:endParaRPr lang="en-IN"/>
          </a:p>
        </p:txBody>
      </p:sp>
      <p:sp>
        <p:nvSpPr>
          <p:cNvPr id="9" name="Shape 4"/>
          <p:cNvSpPr/>
          <p:nvPr/>
        </p:nvSpPr>
        <p:spPr>
          <a:xfrm>
            <a:off x="10250181" y="1981200"/>
            <a:ext cx="3899387" cy="2413000"/>
          </a:xfrm>
          <a:prstGeom prst="rect">
            <a:avLst/>
          </a:prstGeom>
          <a:noFill/>
        </p:spPr>
        <p:txBody>
          <a:bodyPr/>
          <a:lstStyle/>
          <a:p>
            <a:endParaRPr lang="en-IN"/>
          </a:p>
        </p:txBody>
      </p:sp>
      <p:sp>
        <p:nvSpPr>
          <p:cNvPr id="10" name="Shape 5"/>
          <p:cNvSpPr/>
          <p:nvPr/>
        </p:nvSpPr>
        <p:spPr>
          <a:xfrm>
            <a:off x="10250181" y="1981200"/>
            <a:ext cx="3899387" cy="1270000"/>
          </a:xfrm>
          <a:prstGeom prst="rect">
            <a:avLst/>
          </a:prstGeom>
          <a:noFill/>
        </p:spPr>
        <p:txBody>
          <a:bodyPr/>
          <a:lstStyle/>
          <a:p>
            <a:endParaRPr lang="en-IN"/>
          </a:p>
        </p:txBody>
      </p:sp>
      <p:sp>
        <p:nvSpPr>
          <p:cNvPr id="13" name="Shape 6"/>
          <p:cNvSpPr/>
          <p:nvPr/>
        </p:nvSpPr>
        <p:spPr>
          <a:xfrm>
            <a:off x="11037680" y="3505200"/>
            <a:ext cx="2324391" cy="889000"/>
          </a:xfrm>
          <a:prstGeom prst="rect">
            <a:avLst/>
          </a:prstGeom>
          <a:noFill/>
        </p:spPr>
        <p:txBody>
          <a:bodyPr/>
          <a:lstStyle/>
          <a:p>
            <a:endParaRPr lang="en-IN"/>
          </a:p>
        </p:txBody>
      </p:sp>
      <p:sp>
        <p:nvSpPr>
          <p:cNvPr id="14" name="Text 7"/>
          <p:cNvSpPr/>
          <p:nvPr/>
        </p:nvSpPr>
        <p:spPr>
          <a:xfrm>
            <a:off x="9011595" y="3438525"/>
            <a:ext cx="6611026" cy="290004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20800" b="1" dirty="0">
                <a:solidFill>
                  <a:srgbClr val="BCB3FF">
                    <a:alpha val="100000"/>
                  </a:srgbClr>
                </a:solidFill>
                <a:latin typeface="Archivo Regular" pitchFamily="34" charset="0"/>
                <a:ea typeface="Archivo Regular" pitchFamily="34" charset="-122"/>
                <a:cs typeface="Archivo Regular" pitchFamily="34" charset="-120"/>
              </a:rPr>
              <a:t>DITTY</a:t>
            </a:r>
            <a:endParaRPr lang="en-US" sz="20800" b="1" dirty="0"/>
          </a:p>
        </p:txBody>
      </p:sp>
      <p:sp>
        <p:nvSpPr>
          <p:cNvPr id="15" name="Text 8"/>
          <p:cNvSpPr/>
          <p:nvPr/>
        </p:nvSpPr>
        <p:spPr>
          <a:xfrm>
            <a:off x="6909376" y="6595961"/>
            <a:ext cx="10815464" cy="218015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US" sz="6000" dirty="0">
                <a:solidFill>
                  <a:srgbClr val="FFFFFF">
                    <a:alpha val="100000"/>
                  </a:srgbClr>
                </a:solidFill>
                <a:latin typeface="Archivo ExtraBold" pitchFamily="34" charset="0"/>
                <a:ea typeface="Archivo ExtraBold" pitchFamily="34" charset="-122"/>
                <a:cs typeface="Archivo ExtraBold" pitchFamily="34" charset="-120"/>
              </a:rPr>
              <a:t>Decentralized kitty party </a:t>
            </a:r>
            <a:endParaRPr lang="en-US" sz="6000" dirty="0">
              <a:solidFill>
                <a:srgbClr val="FFFFFF">
                  <a:alpha val="100000"/>
                </a:srgbClr>
              </a:solidFill>
              <a:latin typeface="Archivo ExtraBold" pitchFamily="34" charset="0"/>
              <a:ea typeface="Archivo ExtraBold" pitchFamily="34" charset="-122"/>
              <a:cs typeface="Archivo ExtraBold" pitchFamily="34" charset="-120"/>
            </a:endParaRPr>
          </a:p>
          <a:p>
            <a:pPr marL="0" indent="0" algn="ctr">
              <a:buNone/>
            </a:pPr>
            <a:r>
              <a:rPr lang="en-US" sz="6000" dirty="0">
                <a:solidFill>
                  <a:srgbClr val="FFFFFF">
                    <a:alpha val="100000"/>
                  </a:srgbClr>
                </a:solidFill>
                <a:latin typeface="Archivo ExtraBold" pitchFamily="34" charset="0"/>
                <a:ea typeface="Archivo ExtraBold" pitchFamily="34" charset="-122"/>
                <a:cs typeface="Archivo ExtraBold" pitchFamily="34" charset="-120"/>
              </a:rPr>
              <a:t>(</a:t>
            </a:r>
            <a:r>
              <a:rPr lang="en-IN" altLang="en-US" sz="6000" dirty="0">
                <a:solidFill>
                  <a:srgbClr val="FFFFFF">
                    <a:alpha val="100000"/>
                  </a:srgbClr>
                </a:solidFill>
                <a:latin typeface="Archivo ExtraBold" pitchFamily="34" charset="0"/>
                <a:ea typeface="Archivo ExtraBold" pitchFamily="34" charset="-122"/>
                <a:cs typeface="Archivo ExtraBold" pitchFamily="34" charset="-120"/>
              </a:rPr>
              <a:t>AKA</a:t>
            </a:r>
            <a:r>
              <a:rPr lang="en-US" sz="6000" dirty="0">
                <a:solidFill>
                  <a:srgbClr val="FFFFFF">
                    <a:alpha val="100000"/>
                  </a:srgbClr>
                </a:solidFill>
                <a:latin typeface="Archivo ExtraBold" pitchFamily="34" charset="0"/>
                <a:ea typeface="Archivo ExtraBold" pitchFamily="34" charset="-122"/>
                <a:cs typeface="Archivo ExtraBold" pitchFamily="34" charset="-120"/>
              </a:rPr>
              <a:t>) chit fund application</a:t>
            </a:r>
            <a:endParaRPr lang="en-US" sz="6000" dirty="0"/>
          </a:p>
        </p:txBody>
      </p:sp>
      <p:pic>
        <p:nvPicPr>
          <p:cNvPr id="11" name="Graphic 31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580735" y="633730"/>
            <a:ext cx="5142865" cy="424497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 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2877" y="-540385"/>
            <a:ext cx="24387048" cy="13716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1270159" y="971550"/>
            <a:ext cx="12091911" cy="9982200"/>
          </a:xfrm>
          <a:prstGeom prst="rect">
            <a:avLst/>
          </a:prstGeom>
          <a:noFill/>
        </p:spPr>
        <p:txBody>
          <a:bodyPr/>
          <a:lstStyle/>
          <a:p>
            <a:endParaRPr lang="en-IN"/>
          </a:p>
        </p:txBody>
      </p:sp>
      <p:sp>
        <p:nvSpPr>
          <p:cNvPr id="4" name="Text 1"/>
          <p:cNvSpPr/>
          <p:nvPr/>
        </p:nvSpPr>
        <p:spPr>
          <a:xfrm>
            <a:off x="1270000" y="971550"/>
            <a:ext cx="13753465" cy="254825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8000" dirty="0">
                <a:solidFill>
                  <a:srgbClr val="FFFFFF">
                    <a:alpha val="100000"/>
                  </a:srgbClr>
                </a:solidFill>
                <a:latin typeface="Archivo ExtraBold" pitchFamily="34" charset="0"/>
                <a:ea typeface="Archivo ExtraBold" pitchFamily="34" charset="-122"/>
                <a:cs typeface="Archivo ExtraBold" pitchFamily="34" charset="-120"/>
              </a:rPr>
              <a:t>Here is how we make/will make money...</a:t>
            </a:r>
            <a:endParaRPr lang="en-US" sz="8000" dirty="0"/>
          </a:p>
        </p:txBody>
      </p:sp>
      <p:sp>
        <p:nvSpPr>
          <p:cNvPr id="5" name="Shape 2"/>
          <p:cNvSpPr/>
          <p:nvPr/>
        </p:nvSpPr>
        <p:spPr>
          <a:xfrm>
            <a:off x="1270159" y="4197350"/>
            <a:ext cx="12091911" cy="3175000"/>
          </a:xfrm>
          <a:prstGeom prst="rect">
            <a:avLst/>
          </a:prstGeom>
          <a:noFill/>
        </p:spPr>
        <p:txBody>
          <a:bodyPr/>
          <a:lstStyle/>
          <a:p>
            <a:endParaRPr lang="en-IN"/>
          </a:p>
        </p:txBody>
      </p:sp>
      <p:sp>
        <p:nvSpPr>
          <p:cNvPr id="6" name="Shape 3"/>
          <p:cNvSpPr/>
          <p:nvPr/>
        </p:nvSpPr>
        <p:spPr>
          <a:xfrm>
            <a:off x="3895249" y="4078605"/>
            <a:ext cx="3929025" cy="2730500"/>
          </a:xfrm>
          <a:prstGeom prst="roundRect">
            <a:avLst>
              <a:gd name="adj" fmla="val 9377"/>
            </a:avLst>
          </a:prstGeom>
          <a:solidFill>
            <a:srgbClr val="FFFFFF">
              <a:alpha val="100000"/>
            </a:srgbClr>
          </a:solidFill>
          <a:ln w="25400">
            <a:solidFill>
              <a:srgbClr val="000000">
                <a:alpha val="40000"/>
              </a:srgbClr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8" name="Text 5"/>
          <p:cNvSpPr/>
          <p:nvPr/>
        </p:nvSpPr>
        <p:spPr>
          <a:xfrm>
            <a:off x="5325790" y="4235517"/>
            <a:ext cx="1016355" cy="115993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6400" dirty="0">
                <a:solidFill>
                  <a:srgbClr val="5522E0">
                    <a:alpha val="100000"/>
                  </a:srgbClr>
                </a:solidFill>
                <a:latin typeface="Archivo ExtraBold" pitchFamily="34" charset="0"/>
                <a:ea typeface="Archivo ExtraBold" pitchFamily="34" charset="-122"/>
                <a:cs typeface="Archivo ExtraBold" pitchFamily="34" charset="-120"/>
              </a:rPr>
              <a:t>1$</a:t>
            </a:r>
            <a:endParaRPr lang="en-US" sz="6400" dirty="0"/>
          </a:p>
        </p:txBody>
      </p:sp>
      <p:sp>
        <p:nvSpPr>
          <p:cNvPr id="9" name="Text 6"/>
          <p:cNvSpPr/>
          <p:nvPr/>
        </p:nvSpPr>
        <p:spPr>
          <a:xfrm>
            <a:off x="4462577" y="5278065"/>
            <a:ext cx="2910987" cy="113338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US" sz="3200" dirty="0">
                <a:solidFill>
                  <a:srgbClr val="7C6BFF">
                    <a:alpha val="100000"/>
                  </a:srgbClr>
                </a:solidFill>
                <a:latin typeface="Archivo Regular" pitchFamily="34" charset="0"/>
                <a:ea typeface="Archivo Regular" pitchFamily="34" charset="-122"/>
                <a:cs typeface="Archivo Regular" pitchFamily="34" charset="-120"/>
              </a:rPr>
              <a:t>FIXED CONTRACT CREATION FEE</a:t>
            </a:r>
            <a:endParaRPr lang="en-US" sz="3200" dirty="0"/>
          </a:p>
        </p:txBody>
      </p:sp>
      <p:sp>
        <p:nvSpPr>
          <p:cNvPr id="10" name="Shape 7"/>
          <p:cNvSpPr/>
          <p:nvPr/>
        </p:nvSpPr>
        <p:spPr>
          <a:xfrm>
            <a:off x="10229045" y="4175294"/>
            <a:ext cx="3929024" cy="2751475"/>
          </a:xfrm>
          <a:prstGeom prst="roundRect">
            <a:avLst>
              <a:gd name="adj" fmla="val 8064"/>
            </a:avLst>
          </a:prstGeom>
          <a:solidFill>
            <a:srgbClr val="FFFFFF">
              <a:alpha val="100000"/>
            </a:srgbClr>
          </a:solidFill>
          <a:ln w="25400">
            <a:solidFill>
              <a:srgbClr val="000000">
                <a:alpha val="40000"/>
              </a:srgbClr>
            </a:solidFill>
            <a:prstDash val="solid"/>
          </a:ln>
        </p:spPr>
        <p:txBody>
          <a:bodyPr/>
          <a:lstStyle/>
          <a:p>
            <a:endParaRPr lang="en-IN" dirty="0"/>
          </a:p>
        </p:txBody>
      </p:sp>
      <p:sp>
        <p:nvSpPr>
          <p:cNvPr id="11" name="Shape 8"/>
          <p:cNvSpPr/>
          <p:nvPr/>
        </p:nvSpPr>
        <p:spPr>
          <a:xfrm>
            <a:off x="5605642" y="4451350"/>
            <a:ext cx="3420961" cy="2667000"/>
          </a:xfrm>
          <a:prstGeom prst="rect">
            <a:avLst/>
          </a:prstGeom>
          <a:noFill/>
        </p:spPr>
        <p:txBody>
          <a:bodyPr/>
          <a:lstStyle/>
          <a:p>
            <a:endParaRPr lang="en-IN"/>
          </a:p>
        </p:txBody>
      </p:sp>
      <p:sp>
        <p:nvSpPr>
          <p:cNvPr id="13" name="Text 10"/>
          <p:cNvSpPr/>
          <p:nvPr/>
        </p:nvSpPr>
        <p:spPr>
          <a:xfrm>
            <a:off x="10468718" y="4657029"/>
            <a:ext cx="3556444" cy="191346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endParaRPr lang="en-IN" altLang="en-US" sz="3200" dirty="0">
              <a:solidFill>
                <a:srgbClr val="7C6BFF">
                  <a:alpha val="100000"/>
                </a:srgbClr>
              </a:solidFill>
              <a:latin typeface="Archivo Regular" pitchFamily="34" charset="0"/>
              <a:ea typeface="Archivo Regular" pitchFamily="34" charset="-122"/>
              <a:cs typeface="Archivo Regular" pitchFamily="34" charset="-120"/>
            </a:endParaRPr>
          </a:p>
        </p:txBody>
      </p:sp>
      <p:sp>
        <p:nvSpPr>
          <p:cNvPr id="15" name="Shape 12"/>
          <p:cNvSpPr/>
          <p:nvPr/>
        </p:nvSpPr>
        <p:spPr>
          <a:xfrm>
            <a:off x="9687069" y="4451350"/>
            <a:ext cx="3420961" cy="2222500"/>
          </a:xfrm>
          <a:prstGeom prst="rect">
            <a:avLst/>
          </a:prstGeom>
          <a:noFill/>
        </p:spPr>
        <p:txBody>
          <a:bodyPr/>
          <a:lstStyle/>
          <a:p>
            <a:endParaRPr lang="en-IN"/>
          </a:p>
        </p:txBody>
      </p:sp>
      <p:sp>
        <p:nvSpPr>
          <p:cNvPr id="17" name="Text 14"/>
          <p:cNvSpPr/>
          <p:nvPr/>
        </p:nvSpPr>
        <p:spPr>
          <a:xfrm>
            <a:off x="9687069" y="5340350"/>
            <a:ext cx="3556444" cy="146896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endParaRPr lang="en-US" sz="3200" dirty="0"/>
          </a:p>
        </p:txBody>
      </p:sp>
      <p:sp>
        <p:nvSpPr>
          <p:cNvPr id="18" name="Shape 15"/>
          <p:cNvSpPr/>
          <p:nvPr/>
        </p:nvSpPr>
        <p:spPr>
          <a:xfrm>
            <a:off x="1270159" y="8388350"/>
            <a:ext cx="14619527" cy="2565400"/>
          </a:xfrm>
          <a:prstGeom prst="rect">
            <a:avLst/>
          </a:prstGeom>
          <a:noFill/>
        </p:spPr>
        <p:txBody>
          <a:bodyPr/>
          <a:lstStyle/>
          <a:p>
            <a:endParaRPr lang="en-IN"/>
          </a:p>
        </p:txBody>
      </p:sp>
      <p:sp>
        <p:nvSpPr>
          <p:cNvPr id="19" name="Shape 16"/>
          <p:cNvSpPr/>
          <p:nvPr/>
        </p:nvSpPr>
        <p:spPr>
          <a:xfrm>
            <a:off x="1270159" y="8388350"/>
            <a:ext cx="14619527" cy="990600"/>
          </a:xfrm>
          <a:prstGeom prst="rect">
            <a:avLst/>
          </a:prstGeom>
          <a:noFill/>
        </p:spPr>
        <p:txBody>
          <a:bodyPr/>
          <a:lstStyle/>
          <a:p>
            <a:endParaRPr lang="en-IN"/>
          </a:p>
        </p:txBody>
      </p:sp>
      <p:pic>
        <p:nvPicPr>
          <p:cNvPr id="20" name="Image 1" descr=" 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53232" y="7854950"/>
            <a:ext cx="431854" cy="609600"/>
          </a:xfrm>
          <a:prstGeom prst="rect">
            <a:avLst/>
          </a:prstGeom>
        </p:spPr>
      </p:pic>
      <p:sp>
        <p:nvSpPr>
          <p:cNvPr id="22" name="Shape 18"/>
          <p:cNvSpPr/>
          <p:nvPr/>
        </p:nvSpPr>
        <p:spPr>
          <a:xfrm>
            <a:off x="1270159" y="9963150"/>
            <a:ext cx="14619527" cy="990600"/>
          </a:xfrm>
          <a:prstGeom prst="rect">
            <a:avLst/>
          </a:prstGeom>
          <a:noFill/>
        </p:spPr>
        <p:txBody>
          <a:bodyPr/>
          <a:lstStyle/>
          <a:p>
            <a:endParaRPr lang="en-IN"/>
          </a:p>
        </p:txBody>
      </p:sp>
      <p:sp>
        <p:nvSpPr>
          <p:cNvPr id="24" name="Text 19"/>
          <p:cNvSpPr/>
          <p:nvPr/>
        </p:nvSpPr>
        <p:spPr>
          <a:xfrm>
            <a:off x="2108464" y="9963150"/>
            <a:ext cx="13933641" cy="11430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endParaRPr lang="en-US" sz="3600" dirty="0"/>
          </a:p>
        </p:txBody>
      </p:sp>
      <p:pic>
        <p:nvPicPr>
          <p:cNvPr id="25" name="Image 3" descr=" 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790459" y="5663902"/>
            <a:ext cx="6593712" cy="6553498"/>
          </a:xfrm>
          <a:prstGeom prst="rect">
            <a:avLst/>
          </a:prstGeom>
        </p:spPr>
      </p:pic>
      <p:sp>
        <p:nvSpPr>
          <p:cNvPr id="26" name="Shape 20"/>
          <p:cNvSpPr/>
          <p:nvPr/>
        </p:nvSpPr>
        <p:spPr>
          <a:xfrm>
            <a:off x="660483" y="12700000"/>
            <a:ext cx="23066083" cy="533400"/>
          </a:xfrm>
          <a:prstGeom prst="rect">
            <a:avLst/>
          </a:prstGeom>
          <a:noFill/>
        </p:spPr>
        <p:txBody>
          <a:bodyPr/>
          <a:lstStyle/>
          <a:p>
            <a:endParaRPr lang="en-IN"/>
          </a:p>
        </p:txBody>
      </p:sp>
      <p:sp>
        <p:nvSpPr>
          <p:cNvPr id="37" name="Shape 21"/>
          <p:cNvSpPr/>
          <p:nvPr/>
        </p:nvSpPr>
        <p:spPr>
          <a:xfrm>
            <a:off x="11616793" y="12679784"/>
            <a:ext cx="1775859" cy="573814"/>
          </a:xfrm>
          <a:prstGeom prst="rect">
            <a:avLst/>
          </a:prstGeom>
          <a:noFill/>
        </p:spPr>
        <p:txBody>
          <a:bodyPr/>
          <a:lstStyle/>
          <a:p>
            <a:endParaRPr lang="en-IN"/>
          </a:p>
        </p:txBody>
      </p:sp>
      <p:sp>
        <p:nvSpPr>
          <p:cNvPr id="38" name="Shape 22"/>
          <p:cNvSpPr/>
          <p:nvPr/>
        </p:nvSpPr>
        <p:spPr>
          <a:xfrm>
            <a:off x="11616793" y="12679784"/>
            <a:ext cx="623264" cy="573814"/>
          </a:xfrm>
          <a:prstGeom prst="rect">
            <a:avLst/>
          </a:prstGeom>
          <a:noFill/>
        </p:spPr>
        <p:txBody>
          <a:bodyPr/>
          <a:lstStyle/>
          <a:p>
            <a:endParaRPr lang="en-IN"/>
          </a:p>
        </p:txBody>
      </p:sp>
      <p:sp>
        <p:nvSpPr>
          <p:cNvPr id="39" name="Shape 23"/>
          <p:cNvSpPr/>
          <p:nvPr/>
        </p:nvSpPr>
        <p:spPr>
          <a:xfrm>
            <a:off x="11616793" y="12679784"/>
            <a:ext cx="623264" cy="573814"/>
          </a:xfrm>
          <a:prstGeom prst="rect">
            <a:avLst/>
          </a:prstGeom>
          <a:noFill/>
        </p:spPr>
        <p:txBody>
          <a:bodyPr/>
          <a:lstStyle/>
          <a:p>
            <a:endParaRPr lang="en-IN"/>
          </a:p>
        </p:txBody>
      </p:sp>
      <p:sp>
        <p:nvSpPr>
          <p:cNvPr id="40" name="Shape 24"/>
          <p:cNvSpPr/>
          <p:nvPr/>
        </p:nvSpPr>
        <p:spPr>
          <a:xfrm>
            <a:off x="11616793" y="12679784"/>
            <a:ext cx="623264" cy="573814"/>
          </a:xfrm>
          <a:prstGeom prst="rect">
            <a:avLst/>
          </a:prstGeom>
          <a:noFill/>
        </p:spPr>
        <p:txBody>
          <a:bodyPr/>
          <a:lstStyle/>
          <a:p>
            <a:endParaRPr lang="en-IN"/>
          </a:p>
        </p:txBody>
      </p:sp>
      <p:sp>
        <p:nvSpPr>
          <p:cNvPr id="49" name="Shape 26"/>
          <p:cNvSpPr/>
          <p:nvPr/>
        </p:nvSpPr>
        <p:spPr>
          <a:xfrm>
            <a:off x="12351128" y="12776200"/>
            <a:ext cx="1041530" cy="381000"/>
          </a:xfrm>
          <a:prstGeom prst="rect">
            <a:avLst/>
          </a:prstGeom>
          <a:noFill/>
        </p:spPr>
        <p:txBody>
          <a:bodyPr/>
          <a:lstStyle/>
          <a:p>
            <a:endParaRPr lang="en-IN"/>
          </a:p>
        </p:txBody>
      </p:sp>
      <p:sp>
        <p:nvSpPr>
          <p:cNvPr id="50" name="Text 27"/>
          <p:cNvSpPr/>
          <p:nvPr/>
        </p:nvSpPr>
        <p:spPr>
          <a:xfrm>
            <a:off x="12351128" y="12776200"/>
            <a:ext cx="1159999" cy="49945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2800" dirty="0">
                <a:solidFill>
                  <a:srgbClr val="FFFFFF">
                    <a:alpha val="100000"/>
                  </a:srgbClr>
                </a:solidFill>
                <a:latin typeface="Archivo SemiBold" pitchFamily="34" charset="0"/>
                <a:ea typeface="Archivo SemiBold" pitchFamily="34" charset="-122"/>
                <a:cs typeface="Archivo SemiBold" pitchFamily="34" charset="-120"/>
              </a:rPr>
              <a:t>DITTY</a:t>
            </a:r>
            <a:endParaRPr lang="en-US" sz="2800" dirty="0"/>
          </a:p>
        </p:txBody>
      </p:sp>
      <p:sp>
        <p:nvSpPr>
          <p:cNvPr id="51" name="Text 28"/>
          <p:cNvSpPr/>
          <p:nvPr/>
        </p:nvSpPr>
        <p:spPr>
          <a:xfrm>
            <a:off x="23201567" y="12744450"/>
            <a:ext cx="592741" cy="57996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endParaRPr lang="en-US" sz="3200" dirty="0"/>
          </a:p>
        </p:txBody>
      </p:sp>
      <p:sp>
        <p:nvSpPr>
          <p:cNvPr id="54" name="TextBox 53"/>
          <p:cNvSpPr txBox="1"/>
          <p:nvPr/>
        </p:nvSpPr>
        <p:spPr>
          <a:xfrm>
            <a:off x="2220224" y="7750959"/>
            <a:ext cx="12446000" cy="34150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buNone/>
            </a:pPr>
            <a:r>
              <a:rPr lang="en-US" sz="3600" dirty="0">
                <a:solidFill>
                  <a:srgbClr val="BCB3FF">
                    <a:alpha val="100000"/>
                  </a:srgbClr>
                </a:solidFill>
                <a:latin typeface="Archivo SemiBold" pitchFamily="34" charset="0"/>
                <a:ea typeface="Archivo SemiBold" pitchFamily="34" charset="-122"/>
                <a:cs typeface="Archivo SemiBold" pitchFamily="34" charset="-120"/>
              </a:rPr>
              <a:t>Advertising: The dApp could sell advertising space to businesses that want to reach its users. This would be a relatively low-effort way to generate revenue, but it is important to ensure that the ads are relevant to the dApp's users and do not disrupt their experience.</a:t>
            </a:r>
            <a:endParaRPr lang="en-US" sz="3600" dirty="0">
              <a:solidFill>
                <a:srgbClr val="BCB3FF">
                  <a:alpha val="100000"/>
                </a:srgbClr>
              </a:solidFill>
              <a:latin typeface="Archivo SemiBold" pitchFamily="34" charset="0"/>
              <a:ea typeface="Archivo SemiBold" pitchFamily="34" charset="-122"/>
              <a:cs typeface="Archivo SemiBold" pitchFamily="34" charset="-120"/>
            </a:endParaRPr>
          </a:p>
        </p:txBody>
      </p:sp>
      <p:pic>
        <p:nvPicPr>
          <p:cNvPr id="14" name="Graphic 31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8580735" y="652145"/>
            <a:ext cx="5142865" cy="4244975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11532870" y="4527550"/>
            <a:ext cx="2068830" cy="116014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6400" dirty="0">
                <a:solidFill>
                  <a:srgbClr val="5522E0">
                    <a:alpha val="100000"/>
                  </a:srgbClr>
                </a:solidFill>
                <a:latin typeface="Archivo ExtraBold" pitchFamily="34" charset="0"/>
                <a:ea typeface="Archivo ExtraBold" pitchFamily="34" charset="-122"/>
                <a:cs typeface="Archivo ExtraBold" pitchFamily="34" charset="-120"/>
              </a:rPr>
              <a:t>ADs</a:t>
            </a:r>
            <a:endParaRPr lang="en-US" sz="6400" dirty="0"/>
          </a:p>
        </p:txBody>
      </p:sp>
      <p:sp>
        <p:nvSpPr>
          <p:cNvPr id="21" name="Text 6"/>
          <p:cNvSpPr/>
          <p:nvPr/>
        </p:nvSpPr>
        <p:spPr>
          <a:xfrm>
            <a:off x="10695344" y="5644454"/>
            <a:ext cx="2910987" cy="73759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US" sz="3200" dirty="0">
                <a:solidFill>
                  <a:srgbClr val="7C6BFF">
                    <a:alpha val="100000"/>
                  </a:srgbClr>
                </a:solidFill>
                <a:latin typeface="Archivo Regular" pitchFamily="34" charset="0"/>
                <a:ea typeface="Archivo Regular" pitchFamily="34" charset="-122"/>
                <a:cs typeface="Archivo Regular" pitchFamily="34" charset="-120"/>
              </a:rPr>
              <a:t>REVENUE</a:t>
            </a:r>
            <a:endParaRPr lang="en-US" sz="32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 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271450" y="0"/>
            <a:ext cx="24387048" cy="13716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1270159" y="1016000"/>
            <a:ext cx="21999150" cy="3314700"/>
          </a:xfrm>
          <a:prstGeom prst="rect">
            <a:avLst/>
          </a:prstGeom>
          <a:noFill/>
        </p:spPr>
        <p:txBody>
          <a:bodyPr/>
          <a:lstStyle/>
          <a:p>
            <a:endParaRPr lang="en-IN"/>
          </a:p>
        </p:txBody>
      </p:sp>
      <p:sp>
        <p:nvSpPr>
          <p:cNvPr id="4" name="Text 1"/>
          <p:cNvSpPr/>
          <p:nvPr/>
        </p:nvSpPr>
        <p:spPr>
          <a:xfrm>
            <a:off x="1270159" y="1016000"/>
            <a:ext cx="13230820" cy="365336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8000" dirty="0">
                <a:solidFill>
                  <a:srgbClr val="FFFFFF">
                    <a:alpha val="100000"/>
                  </a:srgbClr>
                </a:solidFill>
                <a:latin typeface="Archivo Bold" pitchFamily="34" charset="0"/>
                <a:ea typeface="Archivo Bold" pitchFamily="34" charset="-122"/>
                <a:cs typeface="Archivo Bold" pitchFamily="34" charset="-120"/>
              </a:rPr>
              <a:t>Where will we be next year if we win the hackathon/raise funds?</a:t>
            </a:r>
            <a:endParaRPr lang="en-US" sz="8000" dirty="0"/>
          </a:p>
        </p:txBody>
      </p:sp>
      <p:sp>
        <p:nvSpPr>
          <p:cNvPr id="5" name="Shape 2"/>
          <p:cNvSpPr/>
          <p:nvPr/>
        </p:nvSpPr>
        <p:spPr>
          <a:xfrm>
            <a:off x="15178397" y="1016000"/>
            <a:ext cx="8090911" cy="495300"/>
          </a:xfrm>
          <a:prstGeom prst="rect">
            <a:avLst/>
          </a:prstGeom>
          <a:noFill/>
        </p:spPr>
        <p:txBody>
          <a:bodyPr/>
          <a:lstStyle/>
          <a:p>
            <a:endParaRPr lang="en-IN"/>
          </a:p>
        </p:txBody>
      </p:sp>
      <p:sp>
        <p:nvSpPr>
          <p:cNvPr id="6" name="Shape 3"/>
          <p:cNvSpPr/>
          <p:nvPr/>
        </p:nvSpPr>
        <p:spPr>
          <a:xfrm>
            <a:off x="660483" y="12674600"/>
            <a:ext cx="23066083" cy="533400"/>
          </a:xfrm>
          <a:prstGeom prst="rect">
            <a:avLst/>
          </a:prstGeom>
          <a:noFill/>
        </p:spPr>
        <p:txBody>
          <a:bodyPr/>
          <a:lstStyle/>
          <a:p>
            <a:endParaRPr lang="en-IN"/>
          </a:p>
        </p:txBody>
      </p:sp>
      <p:sp>
        <p:nvSpPr>
          <p:cNvPr id="17" name="Shape 4"/>
          <p:cNvSpPr/>
          <p:nvPr/>
        </p:nvSpPr>
        <p:spPr>
          <a:xfrm>
            <a:off x="11610442" y="12654384"/>
            <a:ext cx="1775859" cy="573814"/>
          </a:xfrm>
          <a:prstGeom prst="rect">
            <a:avLst/>
          </a:prstGeom>
          <a:noFill/>
        </p:spPr>
        <p:txBody>
          <a:bodyPr/>
          <a:lstStyle/>
          <a:p>
            <a:endParaRPr lang="en-IN"/>
          </a:p>
        </p:txBody>
      </p:sp>
      <p:sp>
        <p:nvSpPr>
          <p:cNvPr id="18" name="Shape 5"/>
          <p:cNvSpPr/>
          <p:nvPr/>
        </p:nvSpPr>
        <p:spPr>
          <a:xfrm>
            <a:off x="11610442" y="12654384"/>
            <a:ext cx="623264" cy="573814"/>
          </a:xfrm>
          <a:prstGeom prst="rect">
            <a:avLst/>
          </a:prstGeom>
          <a:noFill/>
        </p:spPr>
        <p:txBody>
          <a:bodyPr/>
          <a:lstStyle/>
          <a:p>
            <a:endParaRPr lang="en-IN"/>
          </a:p>
        </p:txBody>
      </p:sp>
      <p:sp>
        <p:nvSpPr>
          <p:cNvPr id="19" name="Shape 6"/>
          <p:cNvSpPr/>
          <p:nvPr/>
        </p:nvSpPr>
        <p:spPr>
          <a:xfrm>
            <a:off x="11610442" y="12654384"/>
            <a:ext cx="623264" cy="573814"/>
          </a:xfrm>
          <a:prstGeom prst="rect">
            <a:avLst/>
          </a:prstGeom>
          <a:noFill/>
        </p:spPr>
        <p:txBody>
          <a:bodyPr/>
          <a:lstStyle/>
          <a:p>
            <a:endParaRPr lang="en-IN"/>
          </a:p>
        </p:txBody>
      </p:sp>
      <p:sp>
        <p:nvSpPr>
          <p:cNvPr id="20" name="Shape 7"/>
          <p:cNvSpPr/>
          <p:nvPr/>
        </p:nvSpPr>
        <p:spPr>
          <a:xfrm>
            <a:off x="11610442" y="12654384"/>
            <a:ext cx="623264" cy="573814"/>
          </a:xfrm>
          <a:prstGeom prst="rect">
            <a:avLst/>
          </a:prstGeom>
          <a:noFill/>
        </p:spPr>
        <p:txBody>
          <a:bodyPr/>
          <a:lstStyle/>
          <a:p>
            <a:endParaRPr lang="en-IN"/>
          </a:p>
        </p:txBody>
      </p:sp>
      <p:sp>
        <p:nvSpPr>
          <p:cNvPr id="29" name="Shape 9"/>
          <p:cNvSpPr/>
          <p:nvPr/>
        </p:nvSpPr>
        <p:spPr>
          <a:xfrm>
            <a:off x="12344777" y="12750800"/>
            <a:ext cx="1041530" cy="381000"/>
          </a:xfrm>
          <a:prstGeom prst="rect">
            <a:avLst/>
          </a:prstGeom>
          <a:noFill/>
        </p:spPr>
        <p:txBody>
          <a:bodyPr/>
          <a:lstStyle/>
          <a:p>
            <a:endParaRPr lang="en-IN"/>
          </a:p>
        </p:txBody>
      </p:sp>
      <p:sp>
        <p:nvSpPr>
          <p:cNvPr id="30" name="Text 10"/>
          <p:cNvSpPr/>
          <p:nvPr/>
        </p:nvSpPr>
        <p:spPr>
          <a:xfrm>
            <a:off x="11172036" y="12725350"/>
            <a:ext cx="1159999" cy="49945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2800" dirty="0">
                <a:solidFill>
                  <a:srgbClr val="FFFFFF">
                    <a:alpha val="100000"/>
                  </a:srgbClr>
                </a:solidFill>
                <a:latin typeface="Archivo SemiBold" pitchFamily="34" charset="0"/>
                <a:ea typeface="Archivo SemiBold" pitchFamily="34" charset="-122"/>
                <a:cs typeface="Archivo SemiBold" pitchFamily="34" charset="-120"/>
              </a:rPr>
              <a:t>DITTY</a:t>
            </a:r>
            <a:endParaRPr lang="en-US" sz="2800" dirty="0"/>
          </a:p>
        </p:txBody>
      </p:sp>
      <p:sp>
        <p:nvSpPr>
          <p:cNvPr id="31" name="Text 11"/>
          <p:cNvSpPr/>
          <p:nvPr/>
        </p:nvSpPr>
        <p:spPr>
          <a:xfrm>
            <a:off x="23188865" y="12719050"/>
            <a:ext cx="605442" cy="57996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endParaRPr lang="en-US" sz="3200" dirty="0"/>
          </a:p>
        </p:txBody>
      </p:sp>
      <p:sp>
        <p:nvSpPr>
          <p:cNvPr id="32" name="Shape 12"/>
          <p:cNvSpPr/>
          <p:nvPr/>
        </p:nvSpPr>
        <p:spPr>
          <a:xfrm>
            <a:off x="2311689" y="10217547"/>
            <a:ext cx="19763535" cy="719646"/>
          </a:xfrm>
          <a:prstGeom prst="rect">
            <a:avLst/>
          </a:prstGeom>
          <a:noFill/>
        </p:spPr>
        <p:txBody>
          <a:bodyPr/>
          <a:lstStyle/>
          <a:p>
            <a:endParaRPr lang="en-IN"/>
          </a:p>
        </p:txBody>
      </p:sp>
      <p:pic>
        <p:nvPicPr>
          <p:cNvPr id="33" name="Image 18" descr=" 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12035" y="10222865"/>
            <a:ext cx="360680" cy="1028700"/>
          </a:xfrm>
          <a:prstGeom prst="rect">
            <a:avLst/>
          </a:prstGeom>
        </p:spPr>
      </p:pic>
      <p:sp>
        <p:nvSpPr>
          <p:cNvPr id="34" name="Shape 13"/>
          <p:cNvSpPr/>
          <p:nvPr/>
        </p:nvSpPr>
        <p:spPr>
          <a:xfrm>
            <a:off x="2673014" y="10219680"/>
            <a:ext cx="10037" cy="717521"/>
          </a:xfrm>
          <a:prstGeom prst="rect">
            <a:avLst/>
          </a:prstGeom>
          <a:solidFill>
            <a:srgbClr val="000000">
              <a:alpha val="60000"/>
            </a:srgbClr>
          </a:solidFill>
        </p:spPr>
        <p:txBody>
          <a:bodyPr/>
          <a:lstStyle/>
          <a:p>
            <a:endParaRPr lang="en-IN"/>
          </a:p>
        </p:txBody>
      </p:sp>
      <p:pic>
        <p:nvPicPr>
          <p:cNvPr id="35" name="Image 19" descr=" 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2875" y="10217785"/>
            <a:ext cx="4755515" cy="1034415"/>
          </a:xfrm>
          <a:prstGeom prst="rect">
            <a:avLst/>
          </a:prstGeom>
        </p:spPr>
      </p:pic>
      <p:sp>
        <p:nvSpPr>
          <p:cNvPr id="36" name="Text 14"/>
          <p:cNvSpPr/>
          <p:nvPr/>
        </p:nvSpPr>
        <p:spPr>
          <a:xfrm>
            <a:off x="4450964" y="10431314"/>
            <a:ext cx="1307821" cy="38055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2090" dirty="0">
                <a:solidFill>
                  <a:srgbClr val="000000">
                    <a:alpha val="100000"/>
                  </a:srgbClr>
                </a:solidFill>
                <a:latin typeface="Archivo SemiBold" pitchFamily="34" charset="0"/>
                <a:ea typeface="Archivo SemiBold" pitchFamily="34" charset="-122"/>
                <a:cs typeface="Archivo SemiBold" pitchFamily="34" charset="-120"/>
              </a:rPr>
              <a:t>Q1 (2024)</a:t>
            </a:r>
            <a:endParaRPr lang="en-US" sz="2090" dirty="0"/>
          </a:p>
        </p:txBody>
      </p:sp>
      <p:pic>
        <p:nvPicPr>
          <p:cNvPr id="37" name="Image 20" descr=" 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38390" y="10217785"/>
            <a:ext cx="4755515" cy="1034415"/>
          </a:xfrm>
          <a:prstGeom prst="rect">
            <a:avLst/>
          </a:prstGeom>
        </p:spPr>
      </p:pic>
      <p:sp>
        <p:nvSpPr>
          <p:cNvPr id="38" name="Text 15"/>
          <p:cNvSpPr/>
          <p:nvPr/>
        </p:nvSpPr>
        <p:spPr>
          <a:xfrm>
            <a:off x="9206170" y="10431314"/>
            <a:ext cx="1307821" cy="38055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2090" dirty="0">
                <a:solidFill>
                  <a:srgbClr val="000000">
                    <a:alpha val="100000"/>
                  </a:srgbClr>
                </a:solidFill>
                <a:latin typeface="Archivo SemiBold" pitchFamily="34" charset="0"/>
                <a:ea typeface="Archivo SemiBold" pitchFamily="34" charset="-122"/>
                <a:cs typeface="Archivo SemiBold" pitchFamily="34" charset="-120"/>
              </a:rPr>
              <a:t>Q2 (2024)</a:t>
            </a:r>
            <a:endParaRPr lang="en-US" sz="2090" dirty="0"/>
          </a:p>
        </p:txBody>
      </p:sp>
      <p:pic>
        <p:nvPicPr>
          <p:cNvPr id="39" name="Image 21" descr=" 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93270" y="10217785"/>
            <a:ext cx="4755515" cy="1034415"/>
          </a:xfrm>
          <a:prstGeom prst="rect">
            <a:avLst/>
          </a:prstGeom>
        </p:spPr>
      </p:pic>
      <p:sp>
        <p:nvSpPr>
          <p:cNvPr id="40" name="Text 16"/>
          <p:cNvSpPr/>
          <p:nvPr/>
        </p:nvSpPr>
        <p:spPr>
          <a:xfrm>
            <a:off x="13961377" y="10431314"/>
            <a:ext cx="1307821" cy="38055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2090" dirty="0">
                <a:solidFill>
                  <a:srgbClr val="000000">
                    <a:alpha val="100000"/>
                  </a:srgbClr>
                </a:solidFill>
                <a:latin typeface="Archivo SemiBold" pitchFamily="34" charset="0"/>
                <a:ea typeface="Archivo SemiBold" pitchFamily="34" charset="-122"/>
                <a:cs typeface="Archivo SemiBold" pitchFamily="34" charset="-120"/>
              </a:rPr>
              <a:t>Q3 (2024)</a:t>
            </a:r>
            <a:endParaRPr lang="en-US" sz="2090" dirty="0"/>
          </a:p>
        </p:txBody>
      </p:sp>
      <p:pic>
        <p:nvPicPr>
          <p:cNvPr id="41" name="Image 22" descr=" 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948785" y="10217785"/>
            <a:ext cx="4755515" cy="1036320"/>
          </a:xfrm>
          <a:prstGeom prst="rect">
            <a:avLst/>
          </a:prstGeom>
        </p:spPr>
      </p:pic>
      <p:sp>
        <p:nvSpPr>
          <p:cNvPr id="42" name="Text 17"/>
          <p:cNvSpPr/>
          <p:nvPr/>
        </p:nvSpPr>
        <p:spPr>
          <a:xfrm>
            <a:off x="18716583" y="10431314"/>
            <a:ext cx="1307821" cy="38055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2090" dirty="0">
                <a:solidFill>
                  <a:srgbClr val="000000">
                    <a:alpha val="100000"/>
                  </a:srgbClr>
                </a:solidFill>
                <a:latin typeface="Archivo SemiBold" pitchFamily="34" charset="0"/>
                <a:ea typeface="Archivo SemiBold" pitchFamily="34" charset="-122"/>
                <a:cs typeface="Archivo SemiBold" pitchFamily="34" charset="-120"/>
              </a:rPr>
              <a:t>Q4 (2024)</a:t>
            </a:r>
            <a:endParaRPr lang="en-US" sz="2090" dirty="0"/>
          </a:p>
        </p:txBody>
      </p:sp>
      <p:pic>
        <p:nvPicPr>
          <p:cNvPr id="43" name="Image 23" descr=" 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703665" y="10219690"/>
            <a:ext cx="371475" cy="1031875"/>
          </a:xfrm>
          <a:prstGeom prst="rect">
            <a:avLst/>
          </a:prstGeom>
        </p:spPr>
      </p:pic>
      <p:sp>
        <p:nvSpPr>
          <p:cNvPr id="44" name="Shape 18"/>
          <p:cNvSpPr/>
          <p:nvPr/>
        </p:nvSpPr>
        <p:spPr>
          <a:xfrm>
            <a:off x="7862283" y="7442200"/>
            <a:ext cx="2336734" cy="2565400"/>
          </a:xfrm>
          <a:prstGeom prst="rect">
            <a:avLst/>
          </a:prstGeom>
          <a:noFill/>
        </p:spPr>
        <p:txBody>
          <a:bodyPr/>
          <a:lstStyle/>
          <a:p>
            <a:endParaRPr lang="en-IN"/>
          </a:p>
        </p:txBody>
      </p:sp>
      <p:pic>
        <p:nvPicPr>
          <p:cNvPr id="45" name="Image 24" descr=" 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20317" y="6627232"/>
            <a:ext cx="2336745" cy="1891581"/>
          </a:xfrm>
          <a:prstGeom prst="rect">
            <a:avLst/>
          </a:prstGeom>
        </p:spPr>
      </p:pic>
      <p:sp>
        <p:nvSpPr>
          <p:cNvPr id="46" name="Text 19"/>
          <p:cNvSpPr/>
          <p:nvPr/>
        </p:nvSpPr>
        <p:spPr>
          <a:xfrm>
            <a:off x="8580120" y="6800215"/>
            <a:ext cx="1933575" cy="154622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IN" altLang="en-US" dirty="0">
                <a:latin typeface="Archivo SemiBold" pitchFamily="34" charset="0"/>
                <a:cs typeface="Archivo SemiBold" pitchFamily="34" charset="0"/>
              </a:rPr>
              <a:t>Working on the Finance Model and including fees for the ChitFund </a:t>
            </a:r>
            <a:endParaRPr lang="en-IN" altLang="en-US" dirty="0">
              <a:latin typeface="Archivo SemiBold" pitchFamily="34" charset="0"/>
              <a:cs typeface="Archivo SemiBold" pitchFamily="34" charset="0"/>
            </a:endParaRPr>
          </a:p>
        </p:txBody>
      </p:sp>
      <p:pic>
        <p:nvPicPr>
          <p:cNvPr id="47" name="Image 25" descr=" 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367364" y="8507093"/>
            <a:ext cx="272687" cy="1710454"/>
          </a:xfrm>
          <a:prstGeom prst="rect">
            <a:avLst/>
          </a:prstGeom>
        </p:spPr>
      </p:pic>
      <p:sp>
        <p:nvSpPr>
          <p:cNvPr id="48" name="Shape 20"/>
          <p:cNvSpPr/>
          <p:nvPr/>
        </p:nvSpPr>
        <p:spPr>
          <a:xfrm>
            <a:off x="8827603" y="8585200"/>
            <a:ext cx="2362138" cy="1422400"/>
          </a:xfrm>
          <a:prstGeom prst="rect">
            <a:avLst/>
          </a:prstGeom>
          <a:noFill/>
        </p:spPr>
        <p:txBody>
          <a:bodyPr/>
          <a:lstStyle/>
          <a:p>
            <a:endParaRPr lang="en-IN"/>
          </a:p>
        </p:txBody>
      </p:sp>
      <p:pic>
        <p:nvPicPr>
          <p:cNvPr id="49" name="Image 26" descr=" 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571494" y="8419675"/>
            <a:ext cx="2138625" cy="1049177"/>
          </a:xfrm>
          <a:prstGeom prst="rect">
            <a:avLst/>
          </a:prstGeom>
        </p:spPr>
      </p:pic>
      <p:sp>
        <p:nvSpPr>
          <p:cNvPr id="50" name="Text 21"/>
          <p:cNvSpPr/>
          <p:nvPr/>
        </p:nvSpPr>
        <p:spPr>
          <a:xfrm>
            <a:off x="10962158" y="8466994"/>
            <a:ext cx="1663466" cy="92378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IN" altLang="en-US" sz="2090" dirty="0">
                <a:solidFill>
                  <a:srgbClr val="000000">
                    <a:alpha val="100000"/>
                  </a:srgbClr>
                </a:solidFill>
                <a:latin typeface="Archivo SemiBold" pitchFamily="34" charset="0"/>
                <a:ea typeface="Archivo SemiBold" pitchFamily="34" charset="-122"/>
                <a:cs typeface="Archivo SemiBold" pitchFamily="34" charset="-120"/>
              </a:rPr>
              <a:t>Adding Support for other Coins</a:t>
            </a:r>
            <a:endParaRPr lang="en-IN" altLang="en-US" sz="2090" dirty="0">
              <a:solidFill>
                <a:srgbClr val="000000">
                  <a:alpha val="100000"/>
                </a:srgbClr>
              </a:solidFill>
              <a:latin typeface="Archivo SemiBold" pitchFamily="34" charset="0"/>
              <a:ea typeface="Archivo SemiBold" pitchFamily="34" charset="-122"/>
              <a:cs typeface="Archivo SemiBold" pitchFamily="34" charset="-120"/>
            </a:endParaRPr>
          </a:p>
        </p:txBody>
      </p:sp>
      <p:pic>
        <p:nvPicPr>
          <p:cNvPr id="51" name="Image 27" descr=" 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271634" y="9468852"/>
            <a:ext cx="272687" cy="673819"/>
          </a:xfrm>
          <a:prstGeom prst="rect">
            <a:avLst/>
          </a:prstGeom>
        </p:spPr>
      </p:pic>
      <p:sp>
        <p:nvSpPr>
          <p:cNvPr id="52" name="Shape 22"/>
          <p:cNvSpPr/>
          <p:nvPr/>
        </p:nvSpPr>
        <p:spPr>
          <a:xfrm>
            <a:off x="17401175" y="7708900"/>
            <a:ext cx="3200442" cy="2501900"/>
          </a:xfrm>
          <a:prstGeom prst="rect">
            <a:avLst/>
          </a:prstGeom>
          <a:noFill/>
        </p:spPr>
        <p:txBody>
          <a:bodyPr/>
          <a:lstStyle/>
          <a:p>
            <a:endParaRPr lang="en-IN"/>
          </a:p>
        </p:txBody>
      </p:sp>
      <p:pic>
        <p:nvPicPr>
          <p:cNvPr id="53" name="Image 28" descr=" 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7401175" y="7200900"/>
            <a:ext cx="3200453" cy="1256581"/>
          </a:xfrm>
          <a:prstGeom prst="rect">
            <a:avLst/>
          </a:prstGeom>
        </p:spPr>
      </p:pic>
      <p:sp>
        <p:nvSpPr>
          <p:cNvPr id="54" name="Text 23"/>
          <p:cNvSpPr/>
          <p:nvPr/>
        </p:nvSpPr>
        <p:spPr>
          <a:xfrm>
            <a:off x="17794750" y="7370045"/>
            <a:ext cx="2501771" cy="91829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IN" altLang="en-US" sz="2090" dirty="0">
                <a:solidFill>
                  <a:srgbClr val="000000">
                    <a:alpha val="100000"/>
                  </a:srgbClr>
                </a:solidFill>
                <a:latin typeface="Archivo SemiBold" pitchFamily="34" charset="0"/>
                <a:ea typeface="Archivo SemiBold" pitchFamily="34" charset="-122"/>
                <a:cs typeface="Archivo SemiBold" pitchFamily="34" charset="-120"/>
              </a:rPr>
              <a:t>Marketing and Community Building</a:t>
            </a:r>
            <a:endParaRPr lang="en-IN" altLang="en-US" sz="2090" dirty="0">
              <a:solidFill>
                <a:srgbClr val="000000">
                  <a:alpha val="100000"/>
                </a:srgbClr>
              </a:solidFill>
              <a:latin typeface="Archivo SemiBold" pitchFamily="34" charset="0"/>
              <a:ea typeface="Archivo SemiBold" pitchFamily="34" charset="-122"/>
              <a:cs typeface="Archivo SemiBold" pitchFamily="34" charset="-120"/>
            </a:endParaRPr>
          </a:p>
        </p:txBody>
      </p:sp>
      <p:pic>
        <p:nvPicPr>
          <p:cNvPr id="55" name="Image 29" descr=" "/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8865058" y="8457481"/>
            <a:ext cx="272687" cy="1753319"/>
          </a:xfrm>
          <a:prstGeom prst="rect">
            <a:avLst/>
          </a:prstGeom>
        </p:spPr>
      </p:pic>
      <p:sp>
        <p:nvSpPr>
          <p:cNvPr id="56" name="Shape 24"/>
          <p:cNvSpPr/>
          <p:nvPr/>
        </p:nvSpPr>
        <p:spPr>
          <a:xfrm>
            <a:off x="3581848" y="8801100"/>
            <a:ext cx="3935703" cy="1422400"/>
          </a:xfrm>
          <a:prstGeom prst="rect">
            <a:avLst/>
          </a:prstGeom>
          <a:noFill/>
        </p:spPr>
        <p:txBody>
          <a:bodyPr/>
          <a:lstStyle/>
          <a:p>
            <a:endParaRPr lang="en-IN"/>
          </a:p>
        </p:txBody>
      </p:sp>
      <p:pic>
        <p:nvPicPr>
          <p:cNvPr id="57" name="Image 30" descr=" 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581848" y="8801100"/>
            <a:ext cx="3935706" cy="748581"/>
          </a:xfrm>
          <a:prstGeom prst="rect">
            <a:avLst/>
          </a:prstGeom>
        </p:spPr>
      </p:pic>
      <p:sp>
        <p:nvSpPr>
          <p:cNvPr id="58" name="Text 25"/>
          <p:cNvSpPr/>
          <p:nvPr/>
        </p:nvSpPr>
        <p:spPr>
          <a:xfrm>
            <a:off x="3746075" y="8835988"/>
            <a:ext cx="3695720" cy="49779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IN" altLang="en-US" sz="2000" dirty="0">
                <a:latin typeface="Archivo SemiBold" pitchFamily="34" charset="0"/>
                <a:cs typeface="Archivo SemiBold" pitchFamily="34" charset="0"/>
              </a:rPr>
              <a:t>Deploying on the MainNet and imporving the UI</a:t>
            </a:r>
            <a:endParaRPr lang="en-IN" altLang="en-US" sz="2000" dirty="0">
              <a:latin typeface="Archivo SemiBold" pitchFamily="34" charset="0"/>
              <a:cs typeface="Archivo SemiBold" pitchFamily="34" charset="0"/>
            </a:endParaRPr>
          </a:p>
        </p:txBody>
      </p:sp>
      <p:pic>
        <p:nvPicPr>
          <p:cNvPr id="59" name="Image 31" descr=" "/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5413357" y="9549681"/>
            <a:ext cx="272687" cy="673819"/>
          </a:xfrm>
          <a:prstGeom prst="rect">
            <a:avLst/>
          </a:prstGeom>
        </p:spPr>
      </p:pic>
      <p:sp>
        <p:nvSpPr>
          <p:cNvPr id="60" name="Shape 26"/>
          <p:cNvSpPr/>
          <p:nvPr/>
        </p:nvSpPr>
        <p:spPr>
          <a:xfrm>
            <a:off x="13959045" y="8801100"/>
            <a:ext cx="2959112" cy="1422400"/>
          </a:xfrm>
          <a:prstGeom prst="rect">
            <a:avLst/>
          </a:prstGeom>
          <a:noFill/>
        </p:spPr>
        <p:txBody>
          <a:bodyPr/>
          <a:lstStyle/>
          <a:p>
            <a:endParaRPr lang="en-IN"/>
          </a:p>
        </p:txBody>
      </p:sp>
      <p:pic>
        <p:nvPicPr>
          <p:cNvPr id="61" name="Image 32" descr=" 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3959045" y="8315660"/>
            <a:ext cx="2959123" cy="1234022"/>
          </a:xfrm>
          <a:prstGeom prst="rect">
            <a:avLst/>
          </a:prstGeom>
        </p:spPr>
      </p:pic>
      <p:sp>
        <p:nvSpPr>
          <p:cNvPr id="62" name="Text 27"/>
          <p:cNvSpPr/>
          <p:nvPr/>
        </p:nvSpPr>
        <p:spPr>
          <a:xfrm>
            <a:off x="14259433" y="8446113"/>
            <a:ext cx="2260440" cy="97824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IN" altLang="en-US" sz="2090" dirty="0">
                <a:solidFill>
                  <a:srgbClr val="000000">
                    <a:alpha val="100000"/>
                  </a:srgbClr>
                </a:solidFill>
                <a:latin typeface="Archivo SemiBold" pitchFamily="34" charset="0"/>
                <a:ea typeface="Archivo SemiBold" pitchFamily="34" charset="-122"/>
                <a:cs typeface="Archivo SemiBold" pitchFamily="34" charset="-120"/>
              </a:rPr>
              <a:t> Working on a Token and Governance</a:t>
            </a:r>
            <a:endParaRPr lang="en-IN" altLang="en-US" sz="2090" dirty="0">
              <a:solidFill>
                <a:srgbClr val="000000">
                  <a:alpha val="100000"/>
                </a:srgbClr>
              </a:solidFill>
              <a:latin typeface="Archivo SemiBold" pitchFamily="34" charset="0"/>
              <a:ea typeface="Archivo SemiBold" pitchFamily="34" charset="-122"/>
              <a:cs typeface="Archivo SemiBold" pitchFamily="34" charset="-120"/>
            </a:endParaRPr>
          </a:p>
        </p:txBody>
      </p:sp>
      <p:pic>
        <p:nvPicPr>
          <p:cNvPr id="63" name="Image 33" descr=" "/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5302262" y="9549681"/>
            <a:ext cx="272687" cy="673819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 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351" y="18415"/>
            <a:ext cx="24387048" cy="13716000"/>
          </a:xfrm>
          <a:prstGeom prst="rect">
            <a:avLst/>
          </a:prstGeom>
        </p:spPr>
      </p:pic>
      <p:pic>
        <p:nvPicPr>
          <p:cNvPr id="3" name="Image 1" descr=" 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242775"/>
            <a:ext cx="11722424" cy="1473225"/>
          </a:xfrm>
          <a:prstGeom prst="rect">
            <a:avLst/>
          </a:prstGeom>
        </p:spPr>
      </p:pic>
      <p:pic>
        <p:nvPicPr>
          <p:cNvPr id="4" name="Image 2" descr=" 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64649" y="12242775"/>
            <a:ext cx="11722399" cy="1473225"/>
          </a:xfrm>
          <a:prstGeom prst="rect">
            <a:avLst/>
          </a:prstGeom>
        </p:spPr>
      </p:pic>
      <p:sp>
        <p:nvSpPr>
          <p:cNvPr id="5" name="Shape 0"/>
          <p:cNvSpPr/>
          <p:nvPr/>
        </p:nvSpPr>
        <p:spPr>
          <a:xfrm>
            <a:off x="2387898" y="1747465"/>
            <a:ext cx="19598550" cy="10030563"/>
          </a:xfrm>
          <a:prstGeom prst="rect">
            <a:avLst/>
          </a:prstGeom>
          <a:noFill/>
        </p:spPr>
        <p:txBody>
          <a:bodyPr/>
          <a:lstStyle/>
          <a:p>
            <a:endParaRPr lang="en-IN"/>
          </a:p>
        </p:txBody>
      </p:sp>
      <p:sp>
        <p:nvSpPr>
          <p:cNvPr id="6" name="Shape 1"/>
          <p:cNvSpPr/>
          <p:nvPr/>
        </p:nvSpPr>
        <p:spPr>
          <a:xfrm>
            <a:off x="2387898" y="1747465"/>
            <a:ext cx="12892111" cy="10030563"/>
          </a:xfrm>
          <a:prstGeom prst="rect">
            <a:avLst/>
          </a:prstGeom>
          <a:noFill/>
        </p:spPr>
        <p:txBody>
          <a:bodyPr/>
          <a:lstStyle/>
          <a:p>
            <a:endParaRPr lang="en-IN"/>
          </a:p>
        </p:txBody>
      </p:sp>
      <p:sp>
        <p:nvSpPr>
          <p:cNvPr id="7" name="Shape 2"/>
          <p:cNvSpPr/>
          <p:nvPr/>
        </p:nvSpPr>
        <p:spPr>
          <a:xfrm>
            <a:off x="2387898" y="1747465"/>
            <a:ext cx="2756244" cy="2537563"/>
          </a:xfrm>
          <a:prstGeom prst="rect">
            <a:avLst/>
          </a:prstGeom>
          <a:noFill/>
        </p:spPr>
        <p:txBody>
          <a:bodyPr/>
          <a:lstStyle/>
          <a:p>
            <a:endParaRPr lang="en-IN"/>
          </a:p>
        </p:txBody>
      </p:sp>
      <p:sp>
        <p:nvSpPr>
          <p:cNvPr id="8" name="Shape 3"/>
          <p:cNvSpPr/>
          <p:nvPr/>
        </p:nvSpPr>
        <p:spPr>
          <a:xfrm>
            <a:off x="2387898" y="1747465"/>
            <a:ext cx="2756244" cy="2537563"/>
          </a:xfrm>
          <a:prstGeom prst="rect">
            <a:avLst/>
          </a:prstGeom>
          <a:noFill/>
        </p:spPr>
        <p:txBody>
          <a:bodyPr/>
          <a:lstStyle/>
          <a:p>
            <a:endParaRPr lang="en-IN"/>
          </a:p>
        </p:txBody>
      </p:sp>
      <p:sp>
        <p:nvSpPr>
          <p:cNvPr id="9" name="Shape 4"/>
          <p:cNvSpPr/>
          <p:nvPr/>
        </p:nvSpPr>
        <p:spPr>
          <a:xfrm>
            <a:off x="2387898" y="1747465"/>
            <a:ext cx="2756244" cy="2537563"/>
          </a:xfrm>
          <a:prstGeom prst="rect">
            <a:avLst/>
          </a:prstGeom>
          <a:noFill/>
        </p:spPr>
        <p:txBody>
          <a:bodyPr/>
          <a:lstStyle/>
          <a:p>
            <a:endParaRPr lang="en-IN"/>
          </a:p>
        </p:txBody>
      </p:sp>
      <p:pic>
        <p:nvPicPr>
          <p:cNvPr id="10" name="Image 3" descr=" 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87898" y="1747465"/>
            <a:ext cx="2756244" cy="2537569"/>
          </a:xfrm>
          <a:prstGeom prst="rect">
            <a:avLst/>
          </a:prstGeom>
        </p:spPr>
      </p:pic>
      <p:sp>
        <p:nvSpPr>
          <p:cNvPr id="11" name="Shape 5"/>
          <p:cNvSpPr/>
          <p:nvPr/>
        </p:nvSpPr>
        <p:spPr>
          <a:xfrm>
            <a:off x="2387898" y="1633686"/>
            <a:ext cx="2756245" cy="2755900"/>
          </a:xfrm>
          <a:prstGeom prst="rect">
            <a:avLst/>
          </a:prstGeom>
          <a:solidFill>
            <a:srgbClr val="FFFFFF">
              <a:alpha val="100000"/>
            </a:srgbClr>
          </a:solidFill>
        </p:spPr>
        <p:txBody>
          <a:bodyPr/>
          <a:lstStyle/>
          <a:p>
            <a:endParaRPr lang="en-IN"/>
          </a:p>
        </p:txBody>
      </p:sp>
      <p:sp>
        <p:nvSpPr>
          <p:cNvPr id="18" name="Shape 6"/>
          <p:cNvSpPr/>
          <p:nvPr/>
        </p:nvSpPr>
        <p:spPr>
          <a:xfrm>
            <a:off x="2387898" y="4818435"/>
            <a:ext cx="12892111" cy="6959600"/>
          </a:xfrm>
          <a:prstGeom prst="rect">
            <a:avLst/>
          </a:prstGeom>
          <a:noFill/>
        </p:spPr>
        <p:txBody>
          <a:bodyPr/>
          <a:lstStyle/>
          <a:p>
            <a:endParaRPr lang="en-IN"/>
          </a:p>
        </p:txBody>
      </p:sp>
      <p:sp>
        <p:nvSpPr>
          <p:cNvPr id="19" name="Text 7"/>
          <p:cNvSpPr/>
          <p:nvPr/>
        </p:nvSpPr>
        <p:spPr>
          <a:xfrm>
            <a:off x="2387898" y="4818435"/>
            <a:ext cx="4424386" cy="180763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0000" dirty="0">
                <a:solidFill>
                  <a:srgbClr val="FFFFFF">
                    <a:alpha val="100000"/>
                  </a:srgbClr>
                </a:solidFill>
                <a:latin typeface="Archivo ExtraBold" pitchFamily="34" charset="0"/>
                <a:ea typeface="Archivo ExtraBold" pitchFamily="34" charset="-122"/>
                <a:cs typeface="Archivo ExtraBold" pitchFamily="34" charset="-120"/>
              </a:rPr>
              <a:t>DITTY</a:t>
            </a:r>
            <a:endParaRPr lang="en-US" sz="10000" dirty="0"/>
          </a:p>
        </p:txBody>
      </p:sp>
      <p:sp>
        <p:nvSpPr>
          <p:cNvPr id="20" name="Text 8"/>
          <p:cNvSpPr/>
          <p:nvPr/>
        </p:nvSpPr>
        <p:spPr>
          <a:xfrm>
            <a:off x="2387898" y="6393235"/>
            <a:ext cx="13146143" cy="43815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6000" dirty="0">
                <a:solidFill>
                  <a:srgbClr val="FFFFFF">
                    <a:alpha val="100000"/>
                  </a:srgbClr>
                </a:solidFill>
                <a:latin typeface="Archivo Bold" pitchFamily="34" charset="0"/>
                <a:ea typeface="Archivo Bold" pitchFamily="34" charset="-122"/>
                <a:cs typeface="Archivo Bold" pitchFamily="34" charset="-120"/>
              </a:rPr>
              <a:t>A Decentralized kitty application which is a type of financial application that allows users to create and manage kitty parties in a trustful and secure manner.</a:t>
            </a:r>
            <a:endParaRPr lang="en-US" sz="6000" dirty="0"/>
          </a:p>
        </p:txBody>
      </p:sp>
      <p:pic>
        <p:nvPicPr>
          <p:cNvPr id="21" name="Image 10" descr=" 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87898" y="10711235"/>
            <a:ext cx="3823178" cy="381000"/>
          </a:xfrm>
          <a:prstGeom prst="rect">
            <a:avLst/>
          </a:prstGeom>
        </p:spPr>
      </p:pic>
      <p:sp>
        <p:nvSpPr>
          <p:cNvPr id="22" name="Text 9"/>
          <p:cNvSpPr/>
          <p:nvPr/>
        </p:nvSpPr>
        <p:spPr>
          <a:xfrm>
            <a:off x="2387600" y="11282680"/>
            <a:ext cx="7942580" cy="6477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3600" u="sng" dirty="0">
                <a:solidFill>
                  <a:schemeClr val="bg1">
                    <a:alpha val="100000"/>
                  </a:schemeClr>
                </a:solidFill>
                <a:latin typeface="Archivo Regular" pitchFamily="34" charset="0"/>
                <a:ea typeface="Archivo Regular" pitchFamily="34" charset="-122"/>
                <a:cs typeface="Archivo Regular" pitchFamily="34" charset="-120"/>
                <a:hlinkClick r:id="rId7" tooltip="Open https://ditty-sol.vercel.app/"/>
              </a:rPr>
              <a:t>https://ditty-sol.vercel.app/</a:t>
            </a:r>
            <a:endParaRPr lang="en-US" sz="3600" u="sng" dirty="0">
              <a:solidFill>
                <a:schemeClr val="bg1">
                  <a:alpha val="100000"/>
                </a:schemeClr>
              </a:solidFill>
              <a:latin typeface="Archivo Regular" pitchFamily="34" charset="0"/>
              <a:ea typeface="Archivo Regular" pitchFamily="34" charset="-122"/>
              <a:cs typeface="Archivo Regular" pitchFamily="34" charset="-120"/>
              <a:hlinkClick r:id="rId7" tooltip="Open https://ditty-sol.vercel.app/"/>
            </a:endParaRPr>
          </a:p>
        </p:txBody>
      </p:sp>
      <p:sp>
        <p:nvSpPr>
          <p:cNvPr id="23" name="Shape 10"/>
          <p:cNvSpPr/>
          <p:nvPr/>
        </p:nvSpPr>
        <p:spPr>
          <a:xfrm>
            <a:off x="16918515" y="1747465"/>
            <a:ext cx="5067933" cy="8915400"/>
          </a:xfrm>
          <a:prstGeom prst="rect">
            <a:avLst/>
          </a:prstGeom>
          <a:noFill/>
        </p:spPr>
        <p:txBody>
          <a:bodyPr/>
          <a:lstStyle/>
          <a:p>
            <a:endParaRPr lang="en-IN"/>
          </a:p>
        </p:txBody>
      </p:sp>
      <p:sp>
        <p:nvSpPr>
          <p:cNvPr id="24" name="Shape 11"/>
          <p:cNvSpPr/>
          <p:nvPr/>
        </p:nvSpPr>
        <p:spPr>
          <a:xfrm>
            <a:off x="16918515" y="1747465"/>
            <a:ext cx="5067933" cy="3327400"/>
          </a:xfrm>
          <a:prstGeom prst="rect">
            <a:avLst/>
          </a:prstGeom>
          <a:noFill/>
        </p:spPr>
        <p:txBody>
          <a:bodyPr/>
          <a:lstStyle/>
          <a:p>
            <a:endParaRPr lang="en-IN"/>
          </a:p>
        </p:txBody>
      </p:sp>
      <p:sp>
        <p:nvSpPr>
          <p:cNvPr id="26" name="Text 13"/>
          <p:cNvSpPr/>
          <p:nvPr/>
        </p:nvSpPr>
        <p:spPr>
          <a:xfrm>
            <a:off x="21986448" y="2636465"/>
            <a:ext cx="0" cy="4953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endParaRPr lang="en-US" dirty="0"/>
          </a:p>
        </p:txBody>
      </p:sp>
      <p:sp>
        <p:nvSpPr>
          <p:cNvPr id="27" name="Text 14"/>
          <p:cNvSpPr/>
          <p:nvPr/>
        </p:nvSpPr>
        <p:spPr>
          <a:xfrm>
            <a:off x="17654905" y="3064510"/>
            <a:ext cx="6040120" cy="11430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3600" dirty="0">
                <a:solidFill>
                  <a:srgbClr val="BCB3FF">
                    <a:alpha val="100000"/>
                  </a:srgbClr>
                </a:solidFill>
                <a:latin typeface="Archivo SemiBold" pitchFamily="34" charset="0"/>
                <a:ea typeface="Archivo SemiBold" pitchFamily="34" charset="-122"/>
                <a:cs typeface="Archivo SemiBold" pitchFamily="34" charset="-120"/>
              </a:rPr>
              <a:t>ditty.solana@gmail.com</a:t>
            </a:r>
            <a:endParaRPr lang="en-US" sz="3600" dirty="0"/>
          </a:p>
        </p:txBody>
      </p:sp>
      <p:sp>
        <p:nvSpPr>
          <p:cNvPr id="28" name="Text 15"/>
          <p:cNvSpPr/>
          <p:nvPr/>
        </p:nvSpPr>
        <p:spPr>
          <a:xfrm>
            <a:off x="17654905" y="4207510"/>
            <a:ext cx="5383530" cy="6477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3600" dirty="0">
                <a:solidFill>
                  <a:srgbClr val="BCB3FF">
                    <a:alpha val="100000"/>
                  </a:srgbClr>
                </a:solidFill>
                <a:latin typeface="Archivo SemiBold" pitchFamily="34" charset="0"/>
                <a:ea typeface="Archivo SemiBold" pitchFamily="34" charset="-122"/>
                <a:cs typeface="Archivo SemiBold" pitchFamily="34" charset="-120"/>
              </a:rPr>
              <a:t>+91 99944 21694</a:t>
            </a:r>
            <a:endParaRPr lang="en-US" sz="3600" dirty="0"/>
          </a:p>
        </p:txBody>
      </p:sp>
      <p:sp>
        <p:nvSpPr>
          <p:cNvPr id="30" name="Shape 16"/>
          <p:cNvSpPr/>
          <p:nvPr/>
        </p:nvSpPr>
        <p:spPr>
          <a:xfrm>
            <a:off x="660483" y="482600"/>
            <a:ext cx="23066083" cy="533400"/>
          </a:xfrm>
          <a:prstGeom prst="rect">
            <a:avLst/>
          </a:prstGeom>
          <a:noFill/>
        </p:spPr>
        <p:txBody>
          <a:bodyPr/>
          <a:lstStyle/>
          <a:p>
            <a:endParaRPr lang="en-IN"/>
          </a:p>
        </p:txBody>
      </p:sp>
      <p:sp>
        <p:nvSpPr>
          <p:cNvPr id="41" name="Shape 17"/>
          <p:cNvSpPr/>
          <p:nvPr/>
        </p:nvSpPr>
        <p:spPr>
          <a:xfrm>
            <a:off x="18950769" y="558800"/>
            <a:ext cx="4775797" cy="381000"/>
          </a:xfrm>
          <a:prstGeom prst="rect">
            <a:avLst/>
          </a:prstGeom>
          <a:noFill/>
        </p:spPr>
        <p:txBody>
          <a:bodyPr/>
          <a:lstStyle/>
          <a:p>
            <a:endParaRPr lang="en-IN"/>
          </a:p>
        </p:txBody>
      </p:sp>
      <p:sp>
        <p:nvSpPr>
          <p:cNvPr id="42" name="Shape 18"/>
          <p:cNvSpPr/>
          <p:nvPr/>
        </p:nvSpPr>
        <p:spPr>
          <a:xfrm>
            <a:off x="18950769" y="558800"/>
            <a:ext cx="4775797" cy="381000"/>
          </a:xfrm>
          <a:prstGeom prst="rect">
            <a:avLst/>
          </a:prstGeom>
          <a:noFill/>
        </p:spPr>
        <p:txBody>
          <a:bodyPr/>
          <a:lstStyle/>
          <a:p>
            <a:endParaRPr lang="en-IN"/>
          </a:p>
        </p:txBody>
      </p:sp>
      <p:pic>
        <p:nvPicPr>
          <p:cNvPr id="44" name="Graphic 43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326640" y="1539240"/>
            <a:ext cx="2830195" cy="2830195"/>
          </a:xfrm>
          <a:prstGeom prst="rect">
            <a:avLst/>
          </a:prstGeom>
        </p:spPr>
      </p:pic>
      <p:sp>
        <p:nvSpPr>
          <p:cNvPr id="12" name="Text 15"/>
          <p:cNvSpPr/>
          <p:nvPr/>
        </p:nvSpPr>
        <p:spPr>
          <a:xfrm>
            <a:off x="17654905" y="5398770"/>
            <a:ext cx="5383530" cy="6477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IN" altLang="en-US" sz="3600" dirty="0">
                <a:solidFill>
                  <a:srgbClr val="BCB3FF">
                    <a:alpha val="100000"/>
                  </a:srgbClr>
                </a:solidFill>
                <a:latin typeface="Archivo SemiBold" pitchFamily="34" charset="0"/>
                <a:ea typeface="Archivo SemiBold" pitchFamily="34" charset="-122"/>
                <a:cs typeface="Archivo SemiBold" pitchFamily="34" charset="-120"/>
              </a:rPr>
              <a:t>Twitter- @ditty_solana</a:t>
            </a:r>
            <a:endParaRPr lang="en-IN" altLang="en-US" sz="3600" dirty="0">
              <a:solidFill>
                <a:srgbClr val="BCB3FF">
                  <a:alpha val="100000"/>
                </a:srgbClr>
              </a:solidFill>
              <a:latin typeface="Archivo SemiBold" pitchFamily="34" charset="0"/>
              <a:ea typeface="Archivo SemiBold" pitchFamily="34" charset="-122"/>
              <a:cs typeface="Archivo SemiBold" pitchFamily="34" charset="-120"/>
            </a:endParaRPr>
          </a:p>
        </p:txBody>
      </p:sp>
      <p:pic>
        <p:nvPicPr>
          <p:cNvPr id="29" name="Image 11" descr=" 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180987" y="6761425"/>
            <a:ext cx="4331241" cy="43307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24387048" cy="13716000"/>
          </a:xfrm>
          <a:prstGeom prst="rect">
            <a:avLst/>
          </a:prstGeom>
          <a:noFill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24387048" cy="13716000"/>
          </a:xfrm>
          <a:prstGeom prst="rect">
            <a:avLst/>
          </a:prstGeom>
          <a:noFill/>
        </p:spPr>
        <p:txBody>
          <a:bodyPr/>
          <a:lstStyle/>
          <a:p>
            <a:endParaRPr lang="en-IN"/>
          </a:p>
        </p:txBody>
      </p:sp>
      <p:sp>
        <p:nvSpPr>
          <p:cNvPr id="4" name="Shape 2"/>
          <p:cNvSpPr/>
          <p:nvPr/>
        </p:nvSpPr>
        <p:spPr>
          <a:xfrm>
            <a:off x="0" y="0"/>
            <a:ext cx="24387048" cy="13716000"/>
          </a:xfrm>
          <a:prstGeom prst="rect">
            <a:avLst/>
          </a:prstGeom>
          <a:noFill/>
        </p:spPr>
        <p:txBody>
          <a:bodyPr/>
          <a:lstStyle/>
          <a:p>
            <a:endParaRPr lang="en-IN"/>
          </a:p>
        </p:txBody>
      </p:sp>
      <p:sp>
        <p:nvSpPr>
          <p:cNvPr id="5" name="Shape 3"/>
          <p:cNvSpPr/>
          <p:nvPr/>
        </p:nvSpPr>
        <p:spPr>
          <a:xfrm>
            <a:off x="0" y="0"/>
            <a:ext cx="24387048" cy="13716000"/>
          </a:xfrm>
          <a:prstGeom prst="rect">
            <a:avLst/>
          </a:prstGeom>
          <a:noFill/>
        </p:spPr>
        <p:txBody>
          <a:bodyPr/>
          <a:lstStyle/>
          <a:p>
            <a:endParaRPr lang="en-IN"/>
          </a:p>
        </p:txBody>
      </p:sp>
      <p:pic>
        <p:nvPicPr>
          <p:cNvPr id="6" name="Image 0" descr=" 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2865" y="0"/>
            <a:ext cx="24387048" cy="13716000"/>
          </a:xfrm>
          <a:prstGeom prst="rect">
            <a:avLst/>
          </a:prstGeom>
        </p:spPr>
      </p:pic>
      <p:sp>
        <p:nvSpPr>
          <p:cNvPr id="7" name="Shape 4"/>
          <p:cNvSpPr/>
          <p:nvPr/>
        </p:nvSpPr>
        <p:spPr>
          <a:xfrm>
            <a:off x="1270159" y="3022600"/>
            <a:ext cx="12091911" cy="5880100"/>
          </a:xfrm>
          <a:prstGeom prst="rect">
            <a:avLst/>
          </a:prstGeom>
          <a:noFill/>
        </p:spPr>
        <p:txBody>
          <a:bodyPr/>
          <a:lstStyle/>
          <a:p>
            <a:endParaRPr lang="en-IN"/>
          </a:p>
        </p:txBody>
      </p:sp>
      <p:sp>
        <p:nvSpPr>
          <p:cNvPr id="8" name="Text 5"/>
          <p:cNvSpPr/>
          <p:nvPr/>
        </p:nvSpPr>
        <p:spPr>
          <a:xfrm>
            <a:off x="1228531" y="1147233"/>
            <a:ext cx="12430620" cy="144356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8000" dirty="0">
                <a:solidFill>
                  <a:srgbClr val="FFFFFF">
                    <a:alpha val="100000"/>
                  </a:srgbClr>
                </a:solidFill>
                <a:latin typeface="Archivo ExtraBold" pitchFamily="34" charset="0"/>
                <a:ea typeface="Archivo ExtraBold" pitchFamily="34" charset="-122"/>
              </a:rPr>
              <a:t>PROBLEM STATEMENT</a:t>
            </a:r>
            <a:endParaRPr lang="en-US" sz="8000" dirty="0"/>
          </a:p>
        </p:txBody>
      </p:sp>
      <p:sp>
        <p:nvSpPr>
          <p:cNvPr id="9" name="Shape 6"/>
          <p:cNvSpPr/>
          <p:nvPr/>
        </p:nvSpPr>
        <p:spPr>
          <a:xfrm>
            <a:off x="1270159" y="5143500"/>
            <a:ext cx="14619527" cy="3759200"/>
          </a:xfrm>
          <a:prstGeom prst="rect">
            <a:avLst/>
          </a:prstGeom>
          <a:noFill/>
        </p:spPr>
        <p:txBody>
          <a:bodyPr/>
          <a:lstStyle/>
          <a:p>
            <a:endParaRPr lang="en-IN"/>
          </a:p>
        </p:txBody>
      </p:sp>
      <p:sp>
        <p:nvSpPr>
          <p:cNvPr id="10" name="Shape 7"/>
          <p:cNvSpPr/>
          <p:nvPr/>
        </p:nvSpPr>
        <p:spPr>
          <a:xfrm>
            <a:off x="1270159" y="5143500"/>
            <a:ext cx="14619527" cy="990600"/>
          </a:xfrm>
          <a:prstGeom prst="rect">
            <a:avLst/>
          </a:prstGeom>
          <a:noFill/>
        </p:spPr>
        <p:txBody>
          <a:bodyPr/>
          <a:lstStyle/>
          <a:p>
            <a:endParaRPr lang="en-IN"/>
          </a:p>
        </p:txBody>
      </p:sp>
      <p:sp>
        <p:nvSpPr>
          <p:cNvPr id="12" name="Text 8"/>
          <p:cNvSpPr/>
          <p:nvPr/>
        </p:nvSpPr>
        <p:spPr>
          <a:xfrm>
            <a:off x="2108464" y="5143500"/>
            <a:ext cx="13933641" cy="11430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endParaRPr lang="en-US" sz="3600" dirty="0"/>
          </a:p>
        </p:txBody>
      </p:sp>
      <p:sp>
        <p:nvSpPr>
          <p:cNvPr id="13" name="Shape 9"/>
          <p:cNvSpPr/>
          <p:nvPr/>
        </p:nvSpPr>
        <p:spPr>
          <a:xfrm>
            <a:off x="1270159" y="6718300"/>
            <a:ext cx="14619527" cy="609600"/>
          </a:xfrm>
          <a:prstGeom prst="rect">
            <a:avLst/>
          </a:prstGeom>
          <a:noFill/>
        </p:spPr>
        <p:txBody>
          <a:bodyPr/>
          <a:lstStyle/>
          <a:p>
            <a:endParaRPr lang="en-IN"/>
          </a:p>
        </p:txBody>
      </p:sp>
      <p:sp>
        <p:nvSpPr>
          <p:cNvPr id="15" name="Text 10"/>
          <p:cNvSpPr/>
          <p:nvPr/>
        </p:nvSpPr>
        <p:spPr>
          <a:xfrm>
            <a:off x="2108464" y="6718300"/>
            <a:ext cx="13933641" cy="6477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endParaRPr lang="en-US" sz="3600" dirty="0"/>
          </a:p>
        </p:txBody>
      </p:sp>
      <p:sp>
        <p:nvSpPr>
          <p:cNvPr id="16" name="Shape 11"/>
          <p:cNvSpPr/>
          <p:nvPr/>
        </p:nvSpPr>
        <p:spPr>
          <a:xfrm>
            <a:off x="1270159" y="7912100"/>
            <a:ext cx="14619527" cy="990600"/>
          </a:xfrm>
          <a:prstGeom prst="rect">
            <a:avLst/>
          </a:prstGeom>
          <a:noFill/>
        </p:spPr>
        <p:txBody>
          <a:bodyPr/>
          <a:lstStyle/>
          <a:p>
            <a:endParaRPr lang="en-IN"/>
          </a:p>
        </p:txBody>
      </p:sp>
      <p:sp>
        <p:nvSpPr>
          <p:cNvPr id="18" name="Text 12"/>
          <p:cNvSpPr/>
          <p:nvPr/>
        </p:nvSpPr>
        <p:spPr>
          <a:xfrm>
            <a:off x="2108464" y="7912100"/>
            <a:ext cx="13933641" cy="11430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endParaRPr lang="en-US" sz="3600" dirty="0"/>
          </a:p>
        </p:txBody>
      </p:sp>
      <p:pic>
        <p:nvPicPr>
          <p:cNvPr id="19" name="Image 4" descr=" 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790459" y="5663902"/>
            <a:ext cx="6593724" cy="6553498"/>
          </a:xfrm>
          <a:prstGeom prst="rect">
            <a:avLst/>
          </a:prstGeom>
        </p:spPr>
      </p:pic>
      <p:sp>
        <p:nvSpPr>
          <p:cNvPr id="20" name="Shape 13"/>
          <p:cNvSpPr/>
          <p:nvPr/>
        </p:nvSpPr>
        <p:spPr>
          <a:xfrm>
            <a:off x="657308" y="12700000"/>
            <a:ext cx="23066083" cy="533400"/>
          </a:xfrm>
          <a:prstGeom prst="rect">
            <a:avLst/>
          </a:prstGeom>
          <a:noFill/>
        </p:spPr>
        <p:txBody>
          <a:bodyPr/>
          <a:lstStyle/>
          <a:p>
            <a:endParaRPr lang="en-IN"/>
          </a:p>
        </p:txBody>
      </p:sp>
      <p:sp>
        <p:nvSpPr>
          <p:cNvPr id="31" name="Shape 14"/>
          <p:cNvSpPr/>
          <p:nvPr/>
        </p:nvSpPr>
        <p:spPr>
          <a:xfrm>
            <a:off x="11616780" y="12679784"/>
            <a:ext cx="1775859" cy="573814"/>
          </a:xfrm>
          <a:prstGeom prst="rect">
            <a:avLst/>
          </a:prstGeom>
          <a:noFill/>
        </p:spPr>
        <p:txBody>
          <a:bodyPr/>
          <a:lstStyle/>
          <a:p>
            <a:endParaRPr lang="en-IN"/>
          </a:p>
        </p:txBody>
      </p:sp>
      <p:sp>
        <p:nvSpPr>
          <p:cNvPr id="32" name="Shape 15"/>
          <p:cNvSpPr/>
          <p:nvPr/>
        </p:nvSpPr>
        <p:spPr>
          <a:xfrm>
            <a:off x="11616780" y="12679784"/>
            <a:ext cx="623264" cy="573814"/>
          </a:xfrm>
          <a:prstGeom prst="rect">
            <a:avLst/>
          </a:prstGeom>
          <a:noFill/>
        </p:spPr>
        <p:txBody>
          <a:bodyPr/>
          <a:lstStyle/>
          <a:p>
            <a:endParaRPr lang="en-IN"/>
          </a:p>
        </p:txBody>
      </p:sp>
      <p:sp>
        <p:nvSpPr>
          <p:cNvPr id="33" name="Shape 16"/>
          <p:cNvSpPr/>
          <p:nvPr/>
        </p:nvSpPr>
        <p:spPr>
          <a:xfrm>
            <a:off x="11616780" y="12679784"/>
            <a:ext cx="623264" cy="573814"/>
          </a:xfrm>
          <a:prstGeom prst="rect">
            <a:avLst/>
          </a:prstGeom>
          <a:noFill/>
        </p:spPr>
        <p:txBody>
          <a:bodyPr/>
          <a:lstStyle/>
          <a:p>
            <a:endParaRPr lang="en-IN"/>
          </a:p>
        </p:txBody>
      </p:sp>
      <p:sp>
        <p:nvSpPr>
          <p:cNvPr id="34" name="Shape 17"/>
          <p:cNvSpPr/>
          <p:nvPr/>
        </p:nvSpPr>
        <p:spPr>
          <a:xfrm>
            <a:off x="11616780" y="12679784"/>
            <a:ext cx="623264" cy="573814"/>
          </a:xfrm>
          <a:prstGeom prst="rect">
            <a:avLst/>
          </a:prstGeom>
          <a:noFill/>
        </p:spPr>
        <p:txBody>
          <a:bodyPr/>
          <a:lstStyle/>
          <a:p>
            <a:endParaRPr lang="en-IN"/>
          </a:p>
        </p:txBody>
      </p:sp>
      <p:sp>
        <p:nvSpPr>
          <p:cNvPr id="43" name="Shape 19"/>
          <p:cNvSpPr/>
          <p:nvPr/>
        </p:nvSpPr>
        <p:spPr>
          <a:xfrm>
            <a:off x="12351115" y="12776200"/>
            <a:ext cx="1041530" cy="381000"/>
          </a:xfrm>
          <a:prstGeom prst="rect">
            <a:avLst/>
          </a:prstGeom>
          <a:noFill/>
        </p:spPr>
        <p:txBody>
          <a:bodyPr/>
          <a:lstStyle/>
          <a:p>
            <a:endParaRPr lang="en-IN"/>
          </a:p>
        </p:txBody>
      </p:sp>
      <p:sp>
        <p:nvSpPr>
          <p:cNvPr id="44" name="Text 20"/>
          <p:cNvSpPr/>
          <p:nvPr/>
        </p:nvSpPr>
        <p:spPr>
          <a:xfrm>
            <a:off x="11291790" y="12776190"/>
            <a:ext cx="1159999" cy="38100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2800" dirty="0">
                <a:solidFill>
                  <a:srgbClr val="FFFFFF">
                    <a:alpha val="100000"/>
                  </a:srgbClr>
                </a:solidFill>
                <a:latin typeface="Archivo SemiBold" pitchFamily="34" charset="0"/>
                <a:ea typeface="Archivo SemiBold" pitchFamily="34" charset="-122"/>
                <a:cs typeface="Archivo SemiBold" pitchFamily="34" charset="-120"/>
              </a:rPr>
              <a:t>DITTY</a:t>
            </a:r>
            <a:endParaRPr lang="en-US" sz="2800" dirty="0"/>
          </a:p>
        </p:txBody>
      </p:sp>
      <p:sp>
        <p:nvSpPr>
          <p:cNvPr id="45" name="Text 21"/>
          <p:cNvSpPr/>
          <p:nvPr/>
        </p:nvSpPr>
        <p:spPr>
          <a:xfrm>
            <a:off x="23201567" y="12744450"/>
            <a:ext cx="592741" cy="57996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endParaRPr lang="en-US" sz="3200" dirty="0"/>
          </a:p>
        </p:txBody>
      </p:sp>
      <p:sp>
        <p:nvSpPr>
          <p:cNvPr id="22" name="TextBox 21"/>
          <p:cNvSpPr txBox="1"/>
          <p:nvPr/>
        </p:nvSpPr>
        <p:spPr>
          <a:xfrm>
            <a:off x="1270159" y="3253427"/>
            <a:ext cx="15247071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rgbClr val="BCB3FF">
                    <a:alpha val="100000"/>
                  </a:srgbClr>
                </a:solidFill>
                <a:latin typeface="Archivo SemiBold" pitchFamily="34" charset="0"/>
                <a:ea typeface="Archivo SemiBold" pitchFamily="34" charset="-122"/>
                <a:cs typeface="Archivo SemiBold" pitchFamily="34" charset="-120"/>
              </a:rPr>
              <a:t>Organizer Reliance: Kit</a:t>
            </a:r>
            <a:r>
              <a:rPr lang="en-US" sz="3600" dirty="0">
                <a:solidFill>
                  <a:srgbClr val="BCB3FF">
                    <a:alpha val="100000"/>
                  </a:srgbClr>
                </a:solidFill>
                <a:latin typeface="Archivo SemiBold" pitchFamily="34" charset="0"/>
                <a:ea typeface="Archivo SemiBold" pitchFamily="34" charset="-122"/>
                <a:cs typeface="Archivo SemiBold" pitchFamily="34" charset="-120"/>
              </a:rPr>
              <a:t>ty parties, typically informal gatherings among close friends for lending and borrowing money, traditionally rely heavily on a single organizer to manage all the funds, leading to potential trust issues and inefficiencies.</a:t>
            </a:r>
            <a:endParaRPr lang="en-US" sz="3600" dirty="0">
              <a:solidFill>
                <a:srgbClr val="BCB3FF">
                  <a:alpha val="100000"/>
                </a:srgbClr>
              </a:solidFill>
              <a:latin typeface="Archivo SemiBold" pitchFamily="34" charset="0"/>
              <a:ea typeface="Archivo SemiBold" pitchFamily="34" charset="-122"/>
              <a:cs typeface="Archivo SemiBold" pitchFamily="34" charset="-120"/>
            </a:endParaRPr>
          </a:p>
          <a:p>
            <a:pPr marL="571500" indent="-571500" algn="l">
              <a:buFont typeface="Arial" panose="020B0604020202020204" pitchFamily="34" charset="0"/>
              <a:buChar char="•"/>
            </a:pPr>
            <a:endParaRPr lang="en-US" sz="3600" dirty="0">
              <a:solidFill>
                <a:srgbClr val="BCB3FF">
                  <a:alpha val="100000"/>
                </a:srgbClr>
              </a:solidFill>
              <a:latin typeface="Archivo SemiBold" pitchFamily="34" charset="0"/>
              <a:ea typeface="Archivo SemiBold" pitchFamily="34" charset="-122"/>
              <a:cs typeface="Archivo SemiBold" pitchFamily="34" charset="-120"/>
            </a:endParaRP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rgbClr val="BCB3FF">
                    <a:alpha val="100000"/>
                  </a:srgbClr>
                </a:solidFill>
                <a:latin typeface="Archivo SemiBold" pitchFamily="34" charset="0"/>
                <a:ea typeface="Archivo SemiBold" pitchFamily="34" charset="-122"/>
                <a:cs typeface="Archivo SemiBold" pitchFamily="34" charset="-120"/>
              </a:rPr>
              <a:t>Operational Costs:</a:t>
            </a:r>
            <a:r>
              <a:rPr lang="en-US" sz="3600" dirty="0">
                <a:solidFill>
                  <a:srgbClr val="BCB3FF">
                    <a:alpha val="100000"/>
                  </a:srgbClr>
                </a:solidFill>
                <a:latin typeface="Archivo SemiBold" pitchFamily="34" charset="0"/>
                <a:ea typeface="Archivo SemiBold" pitchFamily="34" charset="-122"/>
                <a:cs typeface="Archivo SemiBold" pitchFamily="34" charset="-120"/>
              </a:rPr>
              <a:t> Traditional kitty parties come with elevated operational expenses related to paperwork, in-person meetings, and administrative overhead, reducing the overall value for participants.</a:t>
            </a:r>
            <a:endParaRPr lang="en-US" sz="3600" dirty="0">
              <a:solidFill>
                <a:srgbClr val="BCB3FF">
                  <a:alpha val="100000"/>
                </a:srgbClr>
              </a:solidFill>
              <a:latin typeface="Archivo SemiBold" pitchFamily="34" charset="0"/>
              <a:ea typeface="Archivo SemiBold" pitchFamily="34" charset="-122"/>
              <a:cs typeface="Archivo SemiBold" pitchFamily="34" charset="-120"/>
            </a:endParaRPr>
          </a:p>
          <a:p>
            <a:pPr marL="571500" indent="-571500" algn="l">
              <a:buFont typeface="Arial" panose="020B0604020202020204" pitchFamily="34" charset="0"/>
              <a:buChar char="•"/>
            </a:pPr>
            <a:endParaRPr lang="en-US" sz="3600" dirty="0">
              <a:solidFill>
                <a:srgbClr val="BCB3FF">
                  <a:alpha val="100000"/>
                </a:srgbClr>
              </a:solidFill>
              <a:latin typeface="Archivo SemiBold" pitchFamily="34" charset="0"/>
              <a:ea typeface="Archivo SemiBold" pitchFamily="34" charset="-122"/>
              <a:cs typeface="Archivo SemiBold" pitchFamily="34" charset="-120"/>
            </a:endParaRP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rgbClr val="BCB3FF">
                    <a:alpha val="100000"/>
                  </a:srgbClr>
                </a:solidFill>
                <a:latin typeface="Archivo SemiBold" pitchFamily="34" charset="0"/>
                <a:ea typeface="Archivo SemiBold" pitchFamily="34" charset="-122"/>
                <a:cs typeface="Archivo SemiBold" pitchFamily="34" charset="-120"/>
              </a:rPr>
              <a:t>High Administrative Fees:</a:t>
            </a:r>
            <a:r>
              <a:rPr lang="en-US" sz="3600" dirty="0">
                <a:solidFill>
                  <a:srgbClr val="BCB3FF">
                    <a:alpha val="100000"/>
                  </a:srgbClr>
                </a:solidFill>
                <a:latin typeface="Archivo SemiBold" pitchFamily="34" charset="0"/>
                <a:ea typeface="Archivo SemiBold" pitchFamily="34" charset="-122"/>
                <a:cs typeface="Archivo SemiBold" pitchFamily="34" charset="-120"/>
              </a:rPr>
              <a:t> Chit fund companies implementing these schemes often impose steep administrative fees, which diminishes participants' earnings and borrowing capacity.</a:t>
            </a:r>
            <a:endParaRPr lang="en-US" sz="3600" dirty="0">
              <a:solidFill>
                <a:srgbClr val="BCB3FF">
                  <a:alpha val="100000"/>
                </a:srgbClr>
              </a:solidFill>
              <a:latin typeface="Archivo SemiBold" pitchFamily="34" charset="0"/>
              <a:ea typeface="Archivo SemiBold" pitchFamily="34" charset="-122"/>
              <a:cs typeface="Archivo SemiBold" pitchFamily="34" charset="-120"/>
            </a:endParaRPr>
          </a:p>
        </p:txBody>
      </p:sp>
      <p:pic>
        <p:nvPicPr>
          <p:cNvPr id="11" name="Graphic 31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580735" y="633730"/>
            <a:ext cx="5142865" cy="424497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24387048" cy="13716000"/>
          </a:xfrm>
          <a:prstGeom prst="rect">
            <a:avLst/>
          </a:prstGeom>
          <a:noFill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24387048" cy="13716000"/>
          </a:xfrm>
          <a:prstGeom prst="rect">
            <a:avLst/>
          </a:prstGeom>
          <a:noFill/>
        </p:spPr>
        <p:txBody>
          <a:bodyPr/>
          <a:lstStyle/>
          <a:p>
            <a:endParaRPr lang="en-IN"/>
          </a:p>
        </p:txBody>
      </p:sp>
      <p:sp>
        <p:nvSpPr>
          <p:cNvPr id="4" name="Shape 2"/>
          <p:cNvSpPr/>
          <p:nvPr/>
        </p:nvSpPr>
        <p:spPr>
          <a:xfrm>
            <a:off x="0" y="0"/>
            <a:ext cx="24387048" cy="13716000"/>
          </a:xfrm>
          <a:prstGeom prst="rect">
            <a:avLst/>
          </a:prstGeom>
          <a:noFill/>
        </p:spPr>
        <p:txBody>
          <a:bodyPr/>
          <a:lstStyle/>
          <a:p>
            <a:endParaRPr lang="en-IN"/>
          </a:p>
        </p:txBody>
      </p:sp>
      <p:sp>
        <p:nvSpPr>
          <p:cNvPr id="5" name="Shape 3"/>
          <p:cNvSpPr/>
          <p:nvPr/>
        </p:nvSpPr>
        <p:spPr>
          <a:xfrm>
            <a:off x="0" y="0"/>
            <a:ext cx="24387048" cy="13716000"/>
          </a:xfrm>
          <a:prstGeom prst="rect">
            <a:avLst/>
          </a:prstGeom>
          <a:noFill/>
        </p:spPr>
        <p:txBody>
          <a:bodyPr/>
          <a:lstStyle/>
          <a:p>
            <a:endParaRPr lang="en-IN"/>
          </a:p>
        </p:txBody>
      </p:sp>
      <p:pic>
        <p:nvPicPr>
          <p:cNvPr id="6" name="Image 0" descr=" 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2865" y="-22970"/>
            <a:ext cx="24387048" cy="13716000"/>
          </a:xfrm>
          <a:prstGeom prst="rect">
            <a:avLst/>
          </a:prstGeom>
        </p:spPr>
      </p:pic>
      <p:sp>
        <p:nvSpPr>
          <p:cNvPr id="7" name="Shape 4"/>
          <p:cNvSpPr/>
          <p:nvPr/>
        </p:nvSpPr>
        <p:spPr>
          <a:xfrm>
            <a:off x="1270159" y="3022600"/>
            <a:ext cx="12091911" cy="5880100"/>
          </a:xfrm>
          <a:prstGeom prst="rect">
            <a:avLst/>
          </a:prstGeom>
          <a:noFill/>
        </p:spPr>
        <p:txBody>
          <a:bodyPr/>
          <a:lstStyle/>
          <a:p>
            <a:endParaRPr lang="en-IN"/>
          </a:p>
        </p:txBody>
      </p:sp>
      <p:sp>
        <p:nvSpPr>
          <p:cNvPr id="8" name="Text 5"/>
          <p:cNvSpPr/>
          <p:nvPr/>
        </p:nvSpPr>
        <p:spPr>
          <a:xfrm>
            <a:off x="1228531" y="1147233"/>
            <a:ext cx="12430620" cy="144356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8000" dirty="0">
                <a:solidFill>
                  <a:srgbClr val="FFFFFF">
                    <a:alpha val="100000"/>
                  </a:srgbClr>
                </a:solidFill>
                <a:latin typeface="Archivo ExtraBold" pitchFamily="34" charset="0"/>
                <a:ea typeface="Archivo ExtraBold" pitchFamily="34" charset="-122"/>
              </a:rPr>
              <a:t>PROBLEM STATEMENT</a:t>
            </a:r>
            <a:endParaRPr lang="en-US" sz="8000" dirty="0"/>
          </a:p>
        </p:txBody>
      </p:sp>
      <p:sp>
        <p:nvSpPr>
          <p:cNvPr id="9" name="Shape 6"/>
          <p:cNvSpPr/>
          <p:nvPr/>
        </p:nvSpPr>
        <p:spPr>
          <a:xfrm>
            <a:off x="1270159" y="5143500"/>
            <a:ext cx="14619527" cy="3759200"/>
          </a:xfrm>
          <a:prstGeom prst="rect">
            <a:avLst/>
          </a:prstGeom>
          <a:noFill/>
        </p:spPr>
        <p:txBody>
          <a:bodyPr/>
          <a:lstStyle/>
          <a:p>
            <a:endParaRPr lang="en-IN"/>
          </a:p>
        </p:txBody>
      </p:sp>
      <p:sp>
        <p:nvSpPr>
          <p:cNvPr id="10" name="Shape 7"/>
          <p:cNvSpPr/>
          <p:nvPr/>
        </p:nvSpPr>
        <p:spPr>
          <a:xfrm>
            <a:off x="1270159" y="5143500"/>
            <a:ext cx="14619527" cy="990600"/>
          </a:xfrm>
          <a:prstGeom prst="rect">
            <a:avLst/>
          </a:prstGeom>
          <a:noFill/>
        </p:spPr>
        <p:txBody>
          <a:bodyPr/>
          <a:lstStyle/>
          <a:p>
            <a:endParaRPr lang="en-IN"/>
          </a:p>
        </p:txBody>
      </p:sp>
      <p:sp>
        <p:nvSpPr>
          <p:cNvPr id="12" name="Text 8"/>
          <p:cNvSpPr/>
          <p:nvPr/>
        </p:nvSpPr>
        <p:spPr>
          <a:xfrm>
            <a:off x="2108464" y="5143500"/>
            <a:ext cx="13933641" cy="11430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endParaRPr lang="en-US" sz="3600" dirty="0"/>
          </a:p>
        </p:txBody>
      </p:sp>
      <p:sp>
        <p:nvSpPr>
          <p:cNvPr id="13" name="Shape 9"/>
          <p:cNvSpPr/>
          <p:nvPr/>
        </p:nvSpPr>
        <p:spPr>
          <a:xfrm>
            <a:off x="1270159" y="6718300"/>
            <a:ext cx="14619527" cy="609600"/>
          </a:xfrm>
          <a:prstGeom prst="rect">
            <a:avLst/>
          </a:prstGeom>
          <a:noFill/>
        </p:spPr>
        <p:txBody>
          <a:bodyPr/>
          <a:lstStyle/>
          <a:p>
            <a:endParaRPr lang="en-IN"/>
          </a:p>
        </p:txBody>
      </p:sp>
      <p:sp>
        <p:nvSpPr>
          <p:cNvPr id="15" name="Text 10"/>
          <p:cNvSpPr/>
          <p:nvPr/>
        </p:nvSpPr>
        <p:spPr>
          <a:xfrm>
            <a:off x="2108464" y="6718300"/>
            <a:ext cx="13933641" cy="6477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endParaRPr lang="en-US" sz="3600" dirty="0"/>
          </a:p>
        </p:txBody>
      </p:sp>
      <p:sp>
        <p:nvSpPr>
          <p:cNvPr id="16" name="Shape 11"/>
          <p:cNvSpPr/>
          <p:nvPr/>
        </p:nvSpPr>
        <p:spPr>
          <a:xfrm>
            <a:off x="1270159" y="7912100"/>
            <a:ext cx="14619527" cy="990600"/>
          </a:xfrm>
          <a:prstGeom prst="rect">
            <a:avLst/>
          </a:prstGeom>
          <a:noFill/>
        </p:spPr>
        <p:txBody>
          <a:bodyPr/>
          <a:lstStyle/>
          <a:p>
            <a:endParaRPr lang="en-IN"/>
          </a:p>
        </p:txBody>
      </p:sp>
      <p:sp>
        <p:nvSpPr>
          <p:cNvPr id="18" name="Text 12"/>
          <p:cNvSpPr/>
          <p:nvPr/>
        </p:nvSpPr>
        <p:spPr>
          <a:xfrm>
            <a:off x="2108464" y="7912100"/>
            <a:ext cx="13933641" cy="11430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endParaRPr lang="en-US" sz="3600" dirty="0"/>
          </a:p>
        </p:txBody>
      </p:sp>
      <p:pic>
        <p:nvPicPr>
          <p:cNvPr id="19" name="Image 4" descr=" 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790459" y="5663902"/>
            <a:ext cx="6593724" cy="6553498"/>
          </a:xfrm>
          <a:prstGeom prst="rect">
            <a:avLst/>
          </a:prstGeom>
        </p:spPr>
      </p:pic>
      <p:sp>
        <p:nvSpPr>
          <p:cNvPr id="20" name="Shape 13"/>
          <p:cNvSpPr/>
          <p:nvPr/>
        </p:nvSpPr>
        <p:spPr>
          <a:xfrm>
            <a:off x="657308" y="12700000"/>
            <a:ext cx="23066083" cy="533400"/>
          </a:xfrm>
          <a:prstGeom prst="rect">
            <a:avLst/>
          </a:prstGeom>
          <a:noFill/>
        </p:spPr>
        <p:txBody>
          <a:bodyPr/>
          <a:lstStyle/>
          <a:p>
            <a:endParaRPr lang="en-IN"/>
          </a:p>
        </p:txBody>
      </p:sp>
      <p:sp>
        <p:nvSpPr>
          <p:cNvPr id="31" name="Shape 14"/>
          <p:cNvSpPr/>
          <p:nvPr/>
        </p:nvSpPr>
        <p:spPr>
          <a:xfrm>
            <a:off x="11616780" y="12679784"/>
            <a:ext cx="1775859" cy="573814"/>
          </a:xfrm>
          <a:prstGeom prst="rect">
            <a:avLst/>
          </a:prstGeom>
          <a:noFill/>
        </p:spPr>
        <p:txBody>
          <a:bodyPr/>
          <a:lstStyle/>
          <a:p>
            <a:endParaRPr lang="en-IN"/>
          </a:p>
        </p:txBody>
      </p:sp>
      <p:sp>
        <p:nvSpPr>
          <p:cNvPr id="32" name="Shape 15"/>
          <p:cNvSpPr/>
          <p:nvPr/>
        </p:nvSpPr>
        <p:spPr>
          <a:xfrm>
            <a:off x="11616780" y="12679784"/>
            <a:ext cx="623264" cy="573814"/>
          </a:xfrm>
          <a:prstGeom prst="rect">
            <a:avLst/>
          </a:prstGeom>
          <a:noFill/>
        </p:spPr>
        <p:txBody>
          <a:bodyPr/>
          <a:lstStyle/>
          <a:p>
            <a:endParaRPr lang="en-IN"/>
          </a:p>
        </p:txBody>
      </p:sp>
      <p:sp>
        <p:nvSpPr>
          <p:cNvPr id="33" name="Shape 16"/>
          <p:cNvSpPr/>
          <p:nvPr/>
        </p:nvSpPr>
        <p:spPr>
          <a:xfrm>
            <a:off x="11616780" y="12679784"/>
            <a:ext cx="623264" cy="573814"/>
          </a:xfrm>
          <a:prstGeom prst="rect">
            <a:avLst/>
          </a:prstGeom>
          <a:noFill/>
        </p:spPr>
        <p:txBody>
          <a:bodyPr/>
          <a:lstStyle/>
          <a:p>
            <a:endParaRPr lang="en-IN"/>
          </a:p>
        </p:txBody>
      </p:sp>
      <p:sp>
        <p:nvSpPr>
          <p:cNvPr id="34" name="Shape 17"/>
          <p:cNvSpPr/>
          <p:nvPr/>
        </p:nvSpPr>
        <p:spPr>
          <a:xfrm>
            <a:off x="11616780" y="12679784"/>
            <a:ext cx="623264" cy="573814"/>
          </a:xfrm>
          <a:prstGeom prst="rect">
            <a:avLst/>
          </a:prstGeom>
          <a:noFill/>
        </p:spPr>
        <p:txBody>
          <a:bodyPr/>
          <a:lstStyle/>
          <a:p>
            <a:endParaRPr lang="en-IN"/>
          </a:p>
        </p:txBody>
      </p:sp>
      <p:sp>
        <p:nvSpPr>
          <p:cNvPr id="43" name="Shape 19"/>
          <p:cNvSpPr/>
          <p:nvPr/>
        </p:nvSpPr>
        <p:spPr>
          <a:xfrm>
            <a:off x="12351115" y="12776200"/>
            <a:ext cx="1041530" cy="381000"/>
          </a:xfrm>
          <a:prstGeom prst="rect">
            <a:avLst/>
          </a:prstGeom>
          <a:noFill/>
        </p:spPr>
        <p:txBody>
          <a:bodyPr/>
          <a:lstStyle/>
          <a:p>
            <a:endParaRPr lang="en-IN"/>
          </a:p>
        </p:txBody>
      </p:sp>
      <p:sp>
        <p:nvSpPr>
          <p:cNvPr id="44" name="Text 20"/>
          <p:cNvSpPr/>
          <p:nvPr/>
        </p:nvSpPr>
        <p:spPr>
          <a:xfrm>
            <a:off x="11291790" y="12776190"/>
            <a:ext cx="1159999" cy="38100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2800" dirty="0">
                <a:solidFill>
                  <a:srgbClr val="FFFFFF">
                    <a:alpha val="100000"/>
                  </a:srgbClr>
                </a:solidFill>
                <a:latin typeface="Archivo SemiBold" pitchFamily="34" charset="0"/>
                <a:ea typeface="Archivo SemiBold" pitchFamily="34" charset="-122"/>
                <a:cs typeface="Archivo SemiBold" pitchFamily="34" charset="-120"/>
              </a:rPr>
              <a:t>DITTY</a:t>
            </a:r>
            <a:endParaRPr lang="en-US" sz="2800" dirty="0"/>
          </a:p>
        </p:txBody>
      </p:sp>
      <p:sp>
        <p:nvSpPr>
          <p:cNvPr id="45" name="Text 21"/>
          <p:cNvSpPr/>
          <p:nvPr/>
        </p:nvSpPr>
        <p:spPr>
          <a:xfrm>
            <a:off x="23201567" y="12744450"/>
            <a:ext cx="592741" cy="57996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endParaRPr lang="en-US" sz="3200" dirty="0"/>
          </a:p>
        </p:txBody>
      </p:sp>
      <p:sp>
        <p:nvSpPr>
          <p:cNvPr id="22" name="TextBox 21"/>
          <p:cNvSpPr txBox="1"/>
          <p:nvPr/>
        </p:nvSpPr>
        <p:spPr>
          <a:xfrm>
            <a:off x="1270159" y="3470344"/>
            <a:ext cx="15247071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rgbClr val="BCB3FF">
                    <a:alpha val="100000"/>
                  </a:srgbClr>
                </a:solidFill>
                <a:latin typeface="Archivo SemiBold" pitchFamily="34" charset="0"/>
                <a:ea typeface="Archivo SemiBold" pitchFamily="34" charset="-122"/>
                <a:cs typeface="Archivo SemiBold" pitchFamily="34" charset="-120"/>
              </a:rPr>
              <a:t>Fraudulent Schemes:</a:t>
            </a:r>
            <a:r>
              <a:rPr lang="en-US" sz="3600" dirty="0">
                <a:solidFill>
                  <a:srgbClr val="BCB3FF">
                    <a:alpha val="100000"/>
                  </a:srgbClr>
                </a:solidFill>
                <a:latin typeface="Archivo SemiBold" pitchFamily="34" charset="0"/>
                <a:ea typeface="Archivo SemiBold" pitchFamily="34" charset="-122"/>
                <a:cs typeface="Archivo SemiBold" pitchFamily="34" charset="-120"/>
              </a:rPr>
              <a:t> Many individuals have fallen victim to scams orchestrated by fraudulent companies that abscond with collected funds, highlighting the need for increased security and transparency.</a:t>
            </a:r>
            <a:endParaRPr lang="en-US" sz="3600" dirty="0">
              <a:solidFill>
                <a:srgbClr val="BCB3FF">
                  <a:alpha val="100000"/>
                </a:srgbClr>
              </a:solidFill>
              <a:latin typeface="Archivo SemiBold" pitchFamily="34" charset="0"/>
              <a:ea typeface="Archivo SemiBold" pitchFamily="34" charset="-122"/>
              <a:cs typeface="Archivo SemiBold" pitchFamily="34" charset="-120"/>
            </a:endParaRPr>
          </a:p>
          <a:p>
            <a:pPr marL="571500" indent="-571500" algn="l">
              <a:buFont typeface="Arial" panose="020B0604020202020204" pitchFamily="34" charset="0"/>
              <a:buChar char="•"/>
            </a:pPr>
            <a:endParaRPr lang="en-US" sz="3600" dirty="0">
              <a:solidFill>
                <a:srgbClr val="BCB3FF">
                  <a:alpha val="100000"/>
                </a:srgbClr>
              </a:solidFill>
              <a:latin typeface="Archivo SemiBold" pitchFamily="34" charset="0"/>
              <a:ea typeface="Archivo SemiBold" pitchFamily="34" charset="-122"/>
              <a:cs typeface="Archivo SemiBold" pitchFamily="34" charset="-120"/>
            </a:endParaRP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rgbClr val="BCB3FF">
                    <a:alpha val="100000"/>
                  </a:srgbClr>
                </a:solidFill>
                <a:latin typeface="Archivo SemiBold" pitchFamily="34" charset="0"/>
                <a:ea typeface="Archivo SemiBold" pitchFamily="34" charset="-122"/>
                <a:cs typeface="Archivo SemiBold" pitchFamily="34" charset="-120"/>
              </a:rPr>
              <a:t>Geographical Limitations:</a:t>
            </a:r>
            <a:r>
              <a:rPr lang="en-US" sz="3600" dirty="0">
                <a:solidFill>
                  <a:srgbClr val="BCB3FF">
                    <a:alpha val="100000"/>
                  </a:srgbClr>
                </a:solidFill>
                <a:latin typeface="Archivo SemiBold" pitchFamily="34" charset="0"/>
                <a:ea typeface="Archivo SemiBold" pitchFamily="34" charset="-122"/>
                <a:cs typeface="Archivo SemiBold" pitchFamily="34" charset="-120"/>
              </a:rPr>
              <a:t> Physical location often acts as a barrier, restricting participation for close-knit circles and limiting the inclusivity of such schemes.</a:t>
            </a:r>
            <a:endParaRPr lang="en-US" sz="3600" dirty="0">
              <a:solidFill>
                <a:srgbClr val="BCB3FF">
                  <a:alpha val="100000"/>
                </a:srgbClr>
              </a:solidFill>
              <a:latin typeface="Archivo SemiBold" pitchFamily="34" charset="0"/>
              <a:ea typeface="Archivo SemiBold" pitchFamily="34" charset="-122"/>
              <a:cs typeface="Archivo SemiBold" pitchFamily="34" charset="-120"/>
            </a:endParaRPr>
          </a:p>
          <a:p>
            <a:pPr marL="571500" indent="-571500" algn="l">
              <a:buFont typeface="Arial" panose="020B0604020202020204" pitchFamily="34" charset="0"/>
              <a:buChar char="•"/>
            </a:pPr>
            <a:endParaRPr lang="en-US" sz="3600" dirty="0">
              <a:solidFill>
                <a:srgbClr val="BCB3FF">
                  <a:alpha val="100000"/>
                </a:srgbClr>
              </a:solidFill>
              <a:latin typeface="Archivo SemiBold" pitchFamily="34" charset="0"/>
              <a:ea typeface="Archivo SemiBold" pitchFamily="34" charset="-122"/>
            </a:endParaRP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rgbClr val="BCB3FF">
                    <a:alpha val="100000"/>
                  </a:srgbClr>
                </a:solidFill>
                <a:latin typeface="Archivo SemiBold" pitchFamily="34" charset="0"/>
                <a:ea typeface="Archivo SemiBold" pitchFamily="34" charset="-122"/>
              </a:rPr>
              <a:t>Shift in Social Dynamics:</a:t>
            </a:r>
            <a:r>
              <a:rPr lang="en-US" sz="3600" dirty="0">
                <a:solidFill>
                  <a:srgbClr val="BCB3FF">
                    <a:alpha val="100000"/>
                  </a:srgbClr>
                </a:solidFill>
                <a:latin typeface="Archivo SemiBold" pitchFamily="34" charset="0"/>
                <a:ea typeface="Archivo SemiBold" pitchFamily="34" charset="-122"/>
              </a:rPr>
              <a:t> People's increasingly hectic schedules have led to a change in mindset, favoring virtual interactions over traditional in-person meetings.</a:t>
            </a:r>
            <a:endParaRPr lang="en-US" sz="3600" dirty="0">
              <a:solidFill>
                <a:srgbClr val="BCB3FF">
                  <a:alpha val="100000"/>
                </a:srgbClr>
              </a:solidFill>
              <a:latin typeface="Archivo SemiBold" pitchFamily="34" charset="0"/>
              <a:ea typeface="Archivo SemiBold" pitchFamily="34" charset="-122"/>
            </a:endParaRPr>
          </a:p>
        </p:txBody>
      </p:sp>
      <p:pic>
        <p:nvPicPr>
          <p:cNvPr id="11" name="Graphic 31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580735" y="633730"/>
            <a:ext cx="5142865" cy="424497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24387048" cy="13716000"/>
          </a:xfrm>
          <a:prstGeom prst="rect">
            <a:avLst/>
          </a:prstGeom>
          <a:noFill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24387048" cy="13716000"/>
          </a:xfrm>
          <a:prstGeom prst="rect">
            <a:avLst/>
          </a:prstGeom>
          <a:noFill/>
        </p:spPr>
        <p:txBody>
          <a:bodyPr/>
          <a:lstStyle/>
          <a:p>
            <a:endParaRPr lang="en-IN"/>
          </a:p>
        </p:txBody>
      </p:sp>
      <p:sp>
        <p:nvSpPr>
          <p:cNvPr id="4" name="Shape 2"/>
          <p:cNvSpPr/>
          <p:nvPr/>
        </p:nvSpPr>
        <p:spPr>
          <a:xfrm>
            <a:off x="0" y="0"/>
            <a:ext cx="24387048" cy="13716000"/>
          </a:xfrm>
          <a:prstGeom prst="rect">
            <a:avLst/>
          </a:prstGeom>
          <a:noFill/>
        </p:spPr>
        <p:txBody>
          <a:bodyPr/>
          <a:lstStyle/>
          <a:p>
            <a:endParaRPr lang="en-IN"/>
          </a:p>
        </p:txBody>
      </p:sp>
      <p:sp>
        <p:nvSpPr>
          <p:cNvPr id="5" name="Shape 3"/>
          <p:cNvSpPr/>
          <p:nvPr/>
        </p:nvSpPr>
        <p:spPr>
          <a:xfrm>
            <a:off x="0" y="0"/>
            <a:ext cx="24387048" cy="13716000"/>
          </a:xfrm>
          <a:prstGeom prst="rect">
            <a:avLst/>
          </a:prstGeom>
          <a:noFill/>
        </p:spPr>
        <p:txBody>
          <a:bodyPr/>
          <a:lstStyle/>
          <a:p>
            <a:endParaRPr lang="en-IN"/>
          </a:p>
        </p:txBody>
      </p:sp>
      <p:pic>
        <p:nvPicPr>
          <p:cNvPr id="6" name="Image 0" descr=" 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2865" y="0"/>
            <a:ext cx="24387048" cy="13716000"/>
          </a:xfrm>
          <a:prstGeom prst="rect">
            <a:avLst/>
          </a:prstGeom>
        </p:spPr>
      </p:pic>
      <p:sp>
        <p:nvSpPr>
          <p:cNvPr id="7" name="Shape 4"/>
          <p:cNvSpPr/>
          <p:nvPr/>
        </p:nvSpPr>
        <p:spPr>
          <a:xfrm>
            <a:off x="1270159" y="2633495"/>
            <a:ext cx="12091911" cy="5880100"/>
          </a:xfrm>
          <a:prstGeom prst="rect">
            <a:avLst/>
          </a:prstGeom>
          <a:noFill/>
        </p:spPr>
        <p:txBody>
          <a:bodyPr/>
          <a:lstStyle/>
          <a:p>
            <a:endParaRPr lang="en-IN" sz="3200"/>
          </a:p>
        </p:txBody>
      </p:sp>
      <p:sp>
        <p:nvSpPr>
          <p:cNvPr id="8" name="Text 5"/>
          <p:cNvSpPr/>
          <p:nvPr/>
        </p:nvSpPr>
        <p:spPr>
          <a:xfrm>
            <a:off x="1270159" y="807396"/>
            <a:ext cx="12430620" cy="12446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8000" dirty="0">
                <a:solidFill>
                  <a:srgbClr val="FFFFFF">
                    <a:alpha val="100000"/>
                  </a:srgbClr>
                </a:solidFill>
                <a:latin typeface="Archivo ExtraBold" pitchFamily="34" charset="0"/>
                <a:ea typeface="Archivo ExtraBold" pitchFamily="34" charset="-122"/>
                <a:cs typeface="Archivo ExtraBold" pitchFamily="34" charset="-120"/>
              </a:rPr>
              <a:t>BENEFITS OF DITTY</a:t>
            </a:r>
            <a:endParaRPr lang="en-US" sz="8000" dirty="0"/>
          </a:p>
        </p:txBody>
      </p:sp>
      <p:sp>
        <p:nvSpPr>
          <p:cNvPr id="9" name="Shape 6"/>
          <p:cNvSpPr/>
          <p:nvPr/>
        </p:nvSpPr>
        <p:spPr>
          <a:xfrm>
            <a:off x="1270159" y="2594851"/>
            <a:ext cx="14619527" cy="3759200"/>
          </a:xfrm>
          <a:prstGeom prst="rect">
            <a:avLst/>
          </a:prstGeom>
          <a:noFill/>
        </p:spPr>
        <p:txBody>
          <a:bodyPr/>
          <a:lstStyle/>
          <a:p>
            <a:endParaRPr lang="en-IN" sz="3200"/>
          </a:p>
        </p:txBody>
      </p:sp>
      <p:sp>
        <p:nvSpPr>
          <p:cNvPr id="10" name="Shape 7"/>
          <p:cNvSpPr/>
          <p:nvPr/>
        </p:nvSpPr>
        <p:spPr>
          <a:xfrm>
            <a:off x="1270159" y="2594851"/>
            <a:ext cx="14619527" cy="990600"/>
          </a:xfrm>
          <a:prstGeom prst="rect">
            <a:avLst/>
          </a:prstGeom>
          <a:noFill/>
        </p:spPr>
        <p:txBody>
          <a:bodyPr/>
          <a:lstStyle/>
          <a:p>
            <a:endParaRPr lang="en-IN" sz="3200"/>
          </a:p>
        </p:txBody>
      </p:sp>
      <p:pic>
        <p:nvPicPr>
          <p:cNvPr id="11" name="Image 1" descr=" 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70159" y="2747251"/>
            <a:ext cx="431854" cy="609600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2108464" y="2594851"/>
            <a:ext cx="13933641" cy="11430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3200" dirty="0">
                <a:solidFill>
                  <a:srgbClr val="BCB3FF">
                    <a:alpha val="100000"/>
                  </a:srgbClr>
                </a:solidFill>
                <a:latin typeface="Archivo SemiBold"/>
                <a:ea typeface="Archivo SemiBold" pitchFamily="34" charset="-122"/>
                <a:cs typeface="Archivo SemiBold" pitchFamily="34" charset="-120"/>
              </a:rPr>
              <a:t>Eliminates the need for a single organizer, fostering trust and efficiency through automated fund management.</a:t>
            </a:r>
            <a:endParaRPr lang="en-US" sz="3200" dirty="0">
              <a:latin typeface="Archivo SemiBold"/>
            </a:endParaRPr>
          </a:p>
        </p:txBody>
      </p:sp>
      <p:sp>
        <p:nvSpPr>
          <p:cNvPr id="13" name="Shape 9"/>
          <p:cNvSpPr/>
          <p:nvPr/>
        </p:nvSpPr>
        <p:spPr>
          <a:xfrm>
            <a:off x="1270159" y="4052921"/>
            <a:ext cx="14619527" cy="609600"/>
          </a:xfrm>
          <a:prstGeom prst="rect">
            <a:avLst/>
          </a:prstGeom>
          <a:noFill/>
        </p:spPr>
        <p:txBody>
          <a:bodyPr/>
          <a:lstStyle/>
          <a:p>
            <a:endParaRPr lang="en-IN" sz="3200"/>
          </a:p>
        </p:txBody>
      </p:sp>
      <p:pic>
        <p:nvPicPr>
          <p:cNvPr id="14" name="Image 2" descr=" 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70159" y="4052921"/>
            <a:ext cx="431854" cy="609600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2105598" y="3837021"/>
            <a:ext cx="13933641" cy="10414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3200" dirty="0">
                <a:solidFill>
                  <a:srgbClr val="BCB3FF">
                    <a:alpha val="100000"/>
                  </a:srgbClr>
                </a:solidFill>
                <a:latin typeface="Archivo SemiBold" pitchFamily="34" charset="0"/>
                <a:ea typeface="Archivo SemiBold" pitchFamily="34" charset="-122"/>
                <a:cs typeface="Archivo SemiBold" pitchFamily="34" charset="-120"/>
              </a:rPr>
              <a:t>Reduces operational expenses, preserving more value for participants by eliminating paperwork and in-person meetings.</a:t>
            </a:r>
            <a:endParaRPr lang="en-US" sz="3200" dirty="0"/>
          </a:p>
        </p:txBody>
      </p:sp>
      <p:sp>
        <p:nvSpPr>
          <p:cNvPr id="16" name="Shape 11"/>
          <p:cNvSpPr/>
          <p:nvPr/>
        </p:nvSpPr>
        <p:spPr>
          <a:xfrm>
            <a:off x="1270159" y="5246721"/>
            <a:ext cx="14619527" cy="990600"/>
          </a:xfrm>
          <a:prstGeom prst="rect">
            <a:avLst/>
          </a:prstGeom>
          <a:noFill/>
        </p:spPr>
        <p:txBody>
          <a:bodyPr/>
          <a:lstStyle/>
          <a:p>
            <a:endParaRPr lang="en-IN" sz="3200"/>
          </a:p>
        </p:txBody>
      </p:sp>
      <p:pic>
        <p:nvPicPr>
          <p:cNvPr id="17" name="Image 3" descr=" 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70159" y="5246721"/>
            <a:ext cx="431854" cy="609600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2108464" y="5048705"/>
            <a:ext cx="13933641" cy="11430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3200" dirty="0">
                <a:solidFill>
                  <a:srgbClr val="BCB3FF">
                    <a:alpha val="100000"/>
                  </a:srgbClr>
                </a:solidFill>
                <a:latin typeface="Archivo SemiBold" pitchFamily="34" charset="0"/>
                <a:ea typeface="Archivo SemiBold" pitchFamily="34" charset="-122"/>
                <a:cs typeface="Archivo SemiBold" pitchFamily="34" charset="-120"/>
              </a:rPr>
              <a:t>Minimizes administrative fees, enhancing earnings and borrowing capacity for participants.</a:t>
            </a:r>
            <a:endParaRPr lang="en-US" sz="3200" dirty="0"/>
          </a:p>
        </p:txBody>
      </p:sp>
      <p:pic>
        <p:nvPicPr>
          <p:cNvPr id="19" name="Image 4" descr=" 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790459" y="5663902"/>
            <a:ext cx="6593724" cy="6553498"/>
          </a:xfrm>
          <a:prstGeom prst="rect">
            <a:avLst/>
          </a:prstGeom>
        </p:spPr>
      </p:pic>
      <p:sp>
        <p:nvSpPr>
          <p:cNvPr id="20" name="Shape 13"/>
          <p:cNvSpPr/>
          <p:nvPr/>
        </p:nvSpPr>
        <p:spPr>
          <a:xfrm>
            <a:off x="660483" y="12700000"/>
            <a:ext cx="23066083" cy="533400"/>
          </a:xfrm>
          <a:prstGeom prst="rect">
            <a:avLst/>
          </a:prstGeom>
          <a:noFill/>
        </p:spPr>
        <p:txBody>
          <a:bodyPr/>
          <a:lstStyle/>
          <a:p>
            <a:endParaRPr lang="en-IN"/>
          </a:p>
        </p:txBody>
      </p:sp>
      <p:sp>
        <p:nvSpPr>
          <p:cNvPr id="31" name="Shape 14"/>
          <p:cNvSpPr/>
          <p:nvPr/>
        </p:nvSpPr>
        <p:spPr>
          <a:xfrm>
            <a:off x="11616780" y="12679784"/>
            <a:ext cx="1775859" cy="573814"/>
          </a:xfrm>
          <a:prstGeom prst="rect">
            <a:avLst/>
          </a:prstGeom>
          <a:noFill/>
        </p:spPr>
        <p:txBody>
          <a:bodyPr/>
          <a:lstStyle/>
          <a:p>
            <a:endParaRPr lang="en-IN"/>
          </a:p>
        </p:txBody>
      </p:sp>
      <p:sp>
        <p:nvSpPr>
          <p:cNvPr id="32" name="Shape 15"/>
          <p:cNvSpPr/>
          <p:nvPr/>
        </p:nvSpPr>
        <p:spPr>
          <a:xfrm>
            <a:off x="11616780" y="12679784"/>
            <a:ext cx="623264" cy="573814"/>
          </a:xfrm>
          <a:prstGeom prst="rect">
            <a:avLst/>
          </a:prstGeom>
          <a:noFill/>
        </p:spPr>
        <p:txBody>
          <a:bodyPr/>
          <a:lstStyle/>
          <a:p>
            <a:endParaRPr lang="en-IN"/>
          </a:p>
        </p:txBody>
      </p:sp>
      <p:sp>
        <p:nvSpPr>
          <p:cNvPr id="33" name="Shape 16"/>
          <p:cNvSpPr/>
          <p:nvPr/>
        </p:nvSpPr>
        <p:spPr>
          <a:xfrm>
            <a:off x="11616780" y="12679784"/>
            <a:ext cx="623264" cy="573814"/>
          </a:xfrm>
          <a:prstGeom prst="rect">
            <a:avLst/>
          </a:prstGeom>
          <a:noFill/>
        </p:spPr>
        <p:txBody>
          <a:bodyPr/>
          <a:lstStyle/>
          <a:p>
            <a:endParaRPr lang="en-IN"/>
          </a:p>
        </p:txBody>
      </p:sp>
      <p:sp>
        <p:nvSpPr>
          <p:cNvPr id="34" name="Shape 17"/>
          <p:cNvSpPr/>
          <p:nvPr/>
        </p:nvSpPr>
        <p:spPr>
          <a:xfrm>
            <a:off x="11616780" y="12679784"/>
            <a:ext cx="623264" cy="573814"/>
          </a:xfrm>
          <a:prstGeom prst="rect">
            <a:avLst/>
          </a:prstGeom>
          <a:noFill/>
        </p:spPr>
        <p:txBody>
          <a:bodyPr/>
          <a:lstStyle/>
          <a:p>
            <a:endParaRPr lang="en-IN"/>
          </a:p>
        </p:txBody>
      </p:sp>
      <p:sp>
        <p:nvSpPr>
          <p:cNvPr id="43" name="Shape 19"/>
          <p:cNvSpPr/>
          <p:nvPr/>
        </p:nvSpPr>
        <p:spPr>
          <a:xfrm>
            <a:off x="12351115" y="12776200"/>
            <a:ext cx="1041530" cy="381000"/>
          </a:xfrm>
          <a:prstGeom prst="rect">
            <a:avLst/>
          </a:prstGeom>
          <a:noFill/>
        </p:spPr>
        <p:txBody>
          <a:bodyPr/>
          <a:lstStyle/>
          <a:p>
            <a:endParaRPr lang="en-IN"/>
          </a:p>
        </p:txBody>
      </p:sp>
      <p:sp>
        <p:nvSpPr>
          <p:cNvPr id="44" name="Text 20"/>
          <p:cNvSpPr/>
          <p:nvPr/>
        </p:nvSpPr>
        <p:spPr>
          <a:xfrm>
            <a:off x="11291790" y="12776190"/>
            <a:ext cx="1159999" cy="38100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2800" dirty="0">
                <a:solidFill>
                  <a:srgbClr val="FFFFFF">
                    <a:alpha val="100000"/>
                  </a:srgbClr>
                </a:solidFill>
                <a:latin typeface="Archivo SemiBold" pitchFamily="34" charset="0"/>
                <a:ea typeface="Archivo SemiBold" pitchFamily="34" charset="-122"/>
                <a:cs typeface="Archivo SemiBold" pitchFamily="34" charset="-120"/>
              </a:rPr>
              <a:t>DITTY</a:t>
            </a:r>
            <a:endParaRPr lang="en-US" sz="2800" dirty="0"/>
          </a:p>
        </p:txBody>
      </p:sp>
      <p:sp>
        <p:nvSpPr>
          <p:cNvPr id="45" name="Text 21"/>
          <p:cNvSpPr/>
          <p:nvPr/>
        </p:nvSpPr>
        <p:spPr>
          <a:xfrm>
            <a:off x="23201567" y="12744450"/>
            <a:ext cx="592741" cy="57996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endParaRPr lang="en-US" sz="3200" dirty="0"/>
          </a:p>
        </p:txBody>
      </p:sp>
      <p:pic>
        <p:nvPicPr>
          <p:cNvPr id="22" name="Graphic 31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8580735" y="633730"/>
            <a:ext cx="5142865" cy="4244975"/>
          </a:xfrm>
          <a:prstGeom prst="rect">
            <a:avLst/>
          </a:prstGeom>
        </p:spPr>
      </p:pic>
      <p:sp>
        <p:nvSpPr>
          <p:cNvPr id="36" name="Shape 6"/>
          <p:cNvSpPr/>
          <p:nvPr/>
        </p:nvSpPr>
        <p:spPr>
          <a:xfrm>
            <a:off x="1267294" y="6208140"/>
            <a:ext cx="14619527" cy="3759200"/>
          </a:xfrm>
          <a:prstGeom prst="rect">
            <a:avLst/>
          </a:prstGeom>
          <a:noFill/>
        </p:spPr>
        <p:txBody>
          <a:bodyPr/>
          <a:lstStyle/>
          <a:p>
            <a:endParaRPr lang="en-IN" sz="3200"/>
          </a:p>
        </p:txBody>
      </p:sp>
      <p:sp>
        <p:nvSpPr>
          <p:cNvPr id="37" name="Shape 7"/>
          <p:cNvSpPr/>
          <p:nvPr/>
        </p:nvSpPr>
        <p:spPr>
          <a:xfrm>
            <a:off x="1267294" y="6266506"/>
            <a:ext cx="14619527" cy="990600"/>
          </a:xfrm>
          <a:prstGeom prst="rect">
            <a:avLst/>
          </a:prstGeom>
          <a:noFill/>
        </p:spPr>
        <p:txBody>
          <a:bodyPr/>
          <a:lstStyle/>
          <a:p>
            <a:endParaRPr lang="en-IN" sz="3200"/>
          </a:p>
        </p:txBody>
      </p:sp>
      <p:pic>
        <p:nvPicPr>
          <p:cNvPr id="38" name="Image 1" descr=" 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67294" y="6418906"/>
            <a:ext cx="431854" cy="609600"/>
          </a:xfrm>
          <a:prstGeom prst="rect">
            <a:avLst/>
          </a:prstGeom>
        </p:spPr>
      </p:pic>
      <p:sp>
        <p:nvSpPr>
          <p:cNvPr id="39" name="Text 8"/>
          <p:cNvSpPr/>
          <p:nvPr/>
        </p:nvSpPr>
        <p:spPr>
          <a:xfrm>
            <a:off x="2105599" y="6266506"/>
            <a:ext cx="13933641" cy="11430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3200" dirty="0">
                <a:solidFill>
                  <a:srgbClr val="BCB3FF">
                    <a:alpha val="100000"/>
                  </a:srgbClr>
                </a:solidFill>
                <a:latin typeface="Archivo SemiBold"/>
                <a:ea typeface="Archivo SemiBold" pitchFamily="34" charset="-122"/>
                <a:cs typeface="Archivo SemiBold" pitchFamily="34" charset="-120"/>
              </a:rPr>
              <a:t>Ensures security and transparency, protecting participants from fraudulent schemes and fund mismanagement.</a:t>
            </a:r>
            <a:endParaRPr lang="en-US" sz="3200" dirty="0">
              <a:latin typeface="Archivo SemiBold"/>
            </a:endParaRPr>
          </a:p>
        </p:txBody>
      </p:sp>
      <p:sp>
        <p:nvSpPr>
          <p:cNvPr id="40" name="Shape 9"/>
          <p:cNvSpPr/>
          <p:nvPr/>
        </p:nvSpPr>
        <p:spPr>
          <a:xfrm>
            <a:off x="1267294" y="7685665"/>
            <a:ext cx="14619527" cy="609600"/>
          </a:xfrm>
          <a:prstGeom prst="rect">
            <a:avLst/>
          </a:prstGeom>
          <a:noFill/>
        </p:spPr>
        <p:txBody>
          <a:bodyPr/>
          <a:lstStyle/>
          <a:p>
            <a:endParaRPr lang="en-IN" sz="3200"/>
          </a:p>
        </p:txBody>
      </p:sp>
      <p:pic>
        <p:nvPicPr>
          <p:cNvPr id="41" name="Image 2" descr=" 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67294" y="7549479"/>
            <a:ext cx="431854" cy="609600"/>
          </a:xfrm>
          <a:prstGeom prst="rect">
            <a:avLst/>
          </a:prstGeom>
        </p:spPr>
      </p:pic>
      <p:sp>
        <p:nvSpPr>
          <p:cNvPr id="42" name="Text 10"/>
          <p:cNvSpPr/>
          <p:nvPr/>
        </p:nvSpPr>
        <p:spPr>
          <a:xfrm>
            <a:off x="2105599" y="7510835"/>
            <a:ext cx="13933641" cy="6477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3200" dirty="0">
                <a:solidFill>
                  <a:srgbClr val="BCB3FF">
                    <a:alpha val="100000"/>
                  </a:srgbClr>
                </a:solidFill>
                <a:latin typeface="Archivo SemiBold" pitchFamily="34" charset="0"/>
                <a:ea typeface="Archivo SemiBold" pitchFamily="34" charset="-122"/>
                <a:cs typeface="Archivo SemiBold" pitchFamily="34" charset="-120"/>
              </a:rPr>
              <a:t>Breaks down geographical barriers, allowing wider participation and inclusivity.</a:t>
            </a:r>
            <a:endParaRPr lang="en-US" sz="3200" dirty="0"/>
          </a:p>
        </p:txBody>
      </p:sp>
      <p:sp>
        <p:nvSpPr>
          <p:cNvPr id="46" name="Shape 11"/>
          <p:cNvSpPr/>
          <p:nvPr/>
        </p:nvSpPr>
        <p:spPr>
          <a:xfrm>
            <a:off x="1267294" y="8840555"/>
            <a:ext cx="14619527" cy="990600"/>
          </a:xfrm>
          <a:prstGeom prst="rect">
            <a:avLst/>
          </a:prstGeom>
          <a:noFill/>
        </p:spPr>
        <p:txBody>
          <a:bodyPr/>
          <a:lstStyle/>
          <a:p>
            <a:endParaRPr lang="en-IN" sz="3200"/>
          </a:p>
        </p:txBody>
      </p:sp>
      <p:pic>
        <p:nvPicPr>
          <p:cNvPr id="47" name="Image 3" descr=" 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67294" y="8568185"/>
            <a:ext cx="431854" cy="609600"/>
          </a:xfrm>
          <a:prstGeom prst="rect">
            <a:avLst/>
          </a:prstGeom>
        </p:spPr>
      </p:pic>
      <p:sp>
        <p:nvSpPr>
          <p:cNvPr id="48" name="Text 12"/>
          <p:cNvSpPr/>
          <p:nvPr/>
        </p:nvSpPr>
        <p:spPr>
          <a:xfrm>
            <a:off x="2108464" y="8431186"/>
            <a:ext cx="13930776" cy="104653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3200" dirty="0">
                <a:solidFill>
                  <a:srgbClr val="BCB3FF">
                    <a:alpha val="100000"/>
                  </a:srgbClr>
                </a:solidFill>
                <a:latin typeface="Archivo SemiBold" pitchFamily="34" charset="0"/>
                <a:ea typeface="Archivo SemiBold" pitchFamily="34" charset="-122"/>
                <a:cs typeface="Archivo SemiBold" pitchFamily="34" charset="-120"/>
              </a:rPr>
              <a:t>Caters to evolving social dynamics, accommodating virtual interactions, for seamless participation in lending and borrowing activities.</a:t>
            </a:r>
            <a:endParaRPr lang="en-US" sz="3200" dirty="0"/>
          </a:p>
        </p:txBody>
      </p:sp>
      <p:sp>
        <p:nvSpPr>
          <p:cNvPr id="51" name="Shape 9"/>
          <p:cNvSpPr/>
          <p:nvPr/>
        </p:nvSpPr>
        <p:spPr>
          <a:xfrm>
            <a:off x="1270159" y="9664433"/>
            <a:ext cx="14619527" cy="609600"/>
          </a:xfrm>
          <a:prstGeom prst="rect">
            <a:avLst/>
          </a:prstGeom>
          <a:noFill/>
        </p:spPr>
        <p:txBody>
          <a:bodyPr/>
          <a:lstStyle/>
          <a:p>
            <a:endParaRPr lang="en-IN" sz="3200"/>
          </a:p>
        </p:txBody>
      </p:sp>
      <p:pic>
        <p:nvPicPr>
          <p:cNvPr id="52" name="Image 2" descr=" 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70159" y="9664433"/>
            <a:ext cx="431854" cy="609600"/>
          </a:xfrm>
          <a:prstGeom prst="rect">
            <a:avLst/>
          </a:prstGeom>
        </p:spPr>
      </p:pic>
      <p:sp>
        <p:nvSpPr>
          <p:cNvPr id="53" name="Text 10"/>
          <p:cNvSpPr/>
          <p:nvPr/>
        </p:nvSpPr>
        <p:spPr>
          <a:xfrm>
            <a:off x="2108464" y="9665784"/>
            <a:ext cx="13933641" cy="6477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3200" dirty="0">
                <a:solidFill>
                  <a:srgbClr val="BCB3FF">
                    <a:alpha val="100000"/>
                  </a:srgbClr>
                </a:solidFill>
                <a:latin typeface="Archivo SemiBold" pitchFamily="34" charset="0"/>
                <a:ea typeface="Archivo SemiBold" pitchFamily="34" charset="-122"/>
                <a:cs typeface="Archivo SemiBold" pitchFamily="34" charset="-120"/>
              </a:rPr>
              <a:t>Increases accountability to make it no more daunting to lend money to friend</a:t>
            </a:r>
            <a:endParaRPr lang="en-US" sz="3200" dirty="0"/>
          </a:p>
        </p:txBody>
      </p:sp>
      <p:sp>
        <p:nvSpPr>
          <p:cNvPr id="54" name="Shape 11"/>
          <p:cNvSpPr/>
          <p:nvPr/>
        </p:nvSpPr>
        <p:spPr>
          <a:xfrm>
            <a:off x="1270159" y="10858233"/>
            <a:ext cx="14619527" cy="990600"/>
          </a:xfrm>
          <a:prstGeom prst="rect">
            <a:avLst/>
          </a:prstGeom>
          <a:noFill/>
        </p:spPr>
        <p:txBody>
          <a:bodyPr/>
          <a:lstStyle/>
          <a:p>
            <a:endParaRPr lang="en-IN" sz="3200"/>
          </a:p>
        </p:txBody>
      </p:sp>
      <p:pic>
        <p:nvPicPr>
          <p:cNvPr id="55" name="Image 3" descr=" 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70159" y="10585862"/>
            <a:ext cx="431854" cy="609600"/>
          </a:xfrm>
          <a:prstGeom prst="rect">
            <a:avLst/>
          </a:prstGeom>
        </p:spPr>
      </p:pic>
      <p:sp>
        <p:nvSpPr>
          <p:cNvPr id="56" name="Text 12"/>
          <p:cNvSpPr/>
          <p:nvPr/>
        </p:nvSpPr>
        <p:spPr>
          <a:xfrm>
            <a:off x="2108464" y="10566404"/>
            <a:ext cx="13933641" cy="11430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3200" dirty="0">
                <a:solidFill>
                  <a:srgbClr val="BCB3FF">
                    <a:alpha val="100000"/>
                  </a:srgbClr>
                </a:solidFill>
                <a:latin typeface="Archivo SemiBold" pitchFamily="34" charset="0"/>
                <a:ea typeface="Archivo SemiBold" pitchFamily="34" charset="-122"/>
                <a:cs typeface="Archivo SemiBold" pitchFamily="34" charset="-120"/>
              </a:rPr>
              <a:t>Eliminates the need for compliance or KYC requirements for leading and borrowing money</a:t>
            </a:r>
            <a:endParaRPr lang="en-US" sz="32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 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24387048" cy="13716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660483" y="12700000"/>
            <a:ext cx="23066083" cy="533400"/>
          </a:xfrm>
          <a:prstGeom prst="rect">
            <a:avLst/>
          </a:prstGeom>
          <a:noFill/>
        </p:spPr>
        <p:txBody>
          <a:bodyPr/>
          <a:lstStyle/>
          <a:p>
            <a:endParaRPr lang="en-IN"/>
          </a:p>
        </p:txBody>
      </p:sp>
      <p:sp>
        <p:nvSpPr>
          <p:cNvPr id="14" name="Shape 1"/>
          <p:cNvSpPr/>
          <p:nvPr/>
        </p:nvSpPr>
        <p:spPr>
          <a:xfrm>
            <a:off x="11610432" y="12679784"/>
            <a:ext cx="1775859" cy="573814"/>
          </a:xfrm>
          <a:prstGeom prst="rect">
            <a:avLst/>
          </a:prstGeom>
          <a:noFill/>
        </p:spPr>
        <p:txBody>
          <a:bodyPr/>
          <a:lstStyle/>
          <a:p>
            <a:endParaRPr lang="en-IN"/>
          </a:p>
        </p:txBody>
      </p:sp>
      <p:sp>
        <p:nvSpPr>
          <p:cNvPr id="15" name="Shape 2"/>
          <p:cNvSpPr/>
          <p:nvPr/>
        </p:nvSpPr>
        <p:spPr>
          <a:xfrm>
            <a:off x="11610432" y="12679784"/>
            <a:ext cx="623264" cy="573814"/>
          </a:xfrm>
          <a:prstGeom prst="rect">
            <a:avLst/>
          </a:prstGeom>
          <a:noFill/>
        </p:spPr>
        <p:txBody>
          <a:bodyPr/>
          <a:lstStyle/>
          <a:p>
            <a:endParaRPr lang="en-IN"/>
          </a:p>
        </p:txBody>
      </p:sp>
      <p:sp>
        <p:nvSpPr>
          <p:cNvPr id="16" name="Shape 3"/>
          <p:cNvSpPr/>
          <p:nvPr/>
        </p:nvSpPr>
        <p:spPr>
          <a:xfrm>
            <a:off x="11610432" y="12679784"/>
            <a:ext cx="623264" cy="573814"/>
          </a:xfrm>
          <a:prstGeom prst="rect">
            <a:avLst/>
          </a:prstGeom>
          <a:noFill/>
        </p:spPr>
        <p:txBody>
          <a:bodyPr/>
          <a:lstStyle/>
          <a:p>
            <a:endParaRPr lang="en-IN"/>
          </a:p>
        </p:txBody>
      </p:sp>
      <p:sp>
        <p:nvSpPr>
          <p:cNvPr id="17" name="Shape 4"/>
          <p:cNvSpPr/>
          <p:nvPr/>
        </p:nvSpPr>
        <p:spPr>
          <a:xfrm>
            <a:off x="11610432" y="12679784"/>
            <a:ext cx="623264" cy="573814"/>
          </a:xfrm>
          <a:prstGeom prst="rect">
            <a:avLst/>
          </a:prstGeom>
          <a:noFill/>
        </p:spPr>
        <p:txBody>
          <a:bodyPr/>
          <a:lstStyle/>
          <a:p>
            <a:endParaRPr lang="en-IN"/>
          </a:p>
        </p:txBody>
      </p:sp>
      <p:sp>
        <p:nvSpPr>
          <p:cNvPr id="26" name="Shape 6"/>
          <p:cNvSpPr/>
          <p:nvPr/>
        </p:nvSpPr>
        <p:spPr>
          <a:xfrm>
            <a:off x="12344762" y="12776200"/>
            <a:ext cx="1041530" cy="381000"/>
          </a:xfrm>
          <a:prstGeom prst="rect">
            <a:avLst/>
          </a:prstGeom>
          <a:noFill/>
        </p:spPr>
        <p:txBody>
          <a:bodyPr/>
          <a:lstStyle/>
          <a:p>
            <a:endParaRPr lang="en-IN"/>
          </a:p>
        </p:txBody>
      </p:sp>
      <p:sp>
        <p:nvSpPr>
          <p:cNvPr id="27" name="Text 7"/>
          <p:cNvSpPr/>
          <p:nvPr/>
        </p:nvSpPr>
        <p:spPr>
          <a:xfrm>
            <a:off x="12100459" y="12650348"/>
            <a:ext cx="1159999" cy="49945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2800" dirty="0">
                <a:solidFill>
                  <a:srgbClr val="FFFFFF">
                    <a:alpha val="100000"/>
                  </a:srgbClr>
                </a:solidFill>
                <a:latin typeface="Archivo SemiBold" pitchFamily="34" charset="0"/>
                <a:ea typeface="Archivo SemiBold" pitchFamily="34" charset="-122"/>
                <a:cs typeface="Archivo SemiBold" pitchFamily="34" charset="-120"/>
              </a:rPr>
              <a:t>DITTY</a:t>
            </a:r>
            <a:endParaRPr lang="en-US" sz="2800" dirty="0"/>
          </a:p>
        </p:txBody>
      </p:sp>
      <p:sp>
        <p:nvSpPr>
          <p:cNvPr id="28" name="Text 8"/>
          <p:cNvSpPr/>
          <p:nvPr/>
        </p:nvSpPr>
        <p:spPr>
          <a:xfrm>
            <a:off x="23188865" y="12744450"/>
            <a:ext cx="605442" cy="57996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endParaRPr lang="en-US" sz="3200" dirty="0"/>
          </a:p>
        </p:txBody>
      </p:sp>
      <p:sp>
        <p:nvSpPr>
          <p:cNvPr id="29" name="Shape 9"/>
          <p:cNvSpPr/>
          <p:nvPr/>
        </p:nvSpPr>
        <p:spPr>
          <a:xfrm>
            <a:off x="1879835" y="1320800"/>
            <a:ext cx="20627378" cy="9817100"/>
          </a:xfrm>
          <a:prstGeom prst="rect">
            <a:avLst/>
          </a:prstGeom>
          <a:noFill/>
        </p:spPr>
        <p:txBody>
          <a:bodyPr/>
          <a:lstStyle/>
          <a:p>
            <a:endParaRPr lang="en-IN"/>
          </a:p>
        </p:txBody>
      </p:sp>
      <p:sp>
        <p:nvSpPr>
          <p:cNvPr id="30" name="Text 10"/>
          <p:cNvSpPr/>
          <p:nvPr/>
        </p:nvSpPr>
        <p:spPr>
          <a:xfrm>
            <a:off x="1936985" y="817880"/>
            <a:ext cx="17096337" cy="14097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7200" dirty="0">
                <a:solidFill>
                  <a:srgbClr val="FFFFFF">
                    <a:alpha val="100000"/>
                  </a:srgbClr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Existing players solving it...but poorly</a:t>
            </a:r>
            <a:endParaRPr lang="en-US" sz="7200" dirty="0"/>
          </a:p>
        </p:txBody>
      </p:sp>
      <p:sp>
        <p:nvSpPr>
          <p:cNvPr id="31" name="Shape 11"/>
          <p:cNvSpPr/>
          <p:nvPr/>
        </p:nvSpPr>
        <p:spPr>
          <a:xfrm>
            <a:off x="1879835" y="3441700"/>
            <a:ext cx="20627378" cy="7696200"/>
          </a:xfrm>
          <a:prstGeom prst="rect">
            <a:avLst/>
          </a:prstGeom>
          <a:noFill/>
        </p:spPr>
        <p:txBody>
          <a:bodyPr/>
          <a:lstStyle/>
          <a:p>
            <a:endParaRPr lang="en-IN"/>
          </a:p>
        </p:txBody>
      </p:sp>
      <p:sp>
        <p:nvSpPr>
          <p:cNvPr id="32" name="Shape 12"/>
          <p:cNvSpPr/>
          <p:nvPr/>
        </p:nvSpPr>
        <p:spPr>
          <a:xfrm>
            <a:off x="1879835" y="3441700"/>
            <a:ext cx="9932641" cy="7696200"/>
          </a:xfrm>
          <a:prstGeom prst="rect">
            <a:avLst/>
          </a:prstGeom>
          <a:noFill/>
        </p:spPr>
        <p:txBody>
          <a:bodyPr/>
          <a:lstStyle/>
          <a:p>
            <a:endParaRPr lang="en-IN"/>
          </a:p>
        </p:txBody>
      </p:sp>
      <p:sp>
        <p:nvSpPr>
          <p:cNvPr id="33" name="Shape 13"/>
          <p:cNvSpPr/>
          <p:nvPr/>
        </p:nvSpPr>
        <p:spPr>
          <a:xfrm>
            <a:off x="1879835" y="3441700"/>
            <a:ext cx="4051806" cy="495300"/>
          </a:xfrm>
          <a:prstGeom prst="rect">
            <a:avLst/>
          </a:prstGeom>
          <a:noFill/>
        </p:spPr>
        <p:txBody>
          <a:bodyPr/>
          <a:lstStyle/>
          <a:p>
            <a:endParaRPr lang="en-IN"/>
          </a:p>
        </p:txBody>
      </p:sp>
      <p:sp>
        <p:nvSpPr>
          <p:cNvPr id="34" name="Text 14"/>
          <p:cNvSpPr/>
          <p:nvPr/>
        </p:nvSpPr>
        <p:spPr>
          <a:xfrm>
            <a:off x="1879835" y="3441700"/>
            <a:ext cx="6998575" cy="6477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3600" dirty="0">
                <a:solidFill>
                  <a:srgbClr val="FFFFFF">
                    <a:alpha val="100000"/>
                  </a:srgbClr>
                </a:solidFill>
                <a:latin typeface="Archivo SemiBold" pitchFamily="34" charset="0"/>
                <a:ea typeface="Archivo SemiBold" pitchFamily="34" charset="-122"/>
                <a:cs typeface="Archivo SemiBold" pitchFamily="34" charset="-120"/>
              </a:rPr>
              <a:t>Traditional Chit Fund Companies</a:t>
            </a:r>
            <a:endParaRPr lang="en-US" sz="3600" dirty="0"/>
          </a:p>
        </p:txBody>
      </p:sp>
      <p:sp>
        <p:nvSpPr>
          <p:cNvPr id="35" name="Shape 15"/>
          <p:cNvSpPr/>
          <p:nvPr/>
        </p:nvSpPr>
        <p:spPr>
          <a:xfrm>
            <a:off x="1879835" y="4826000"/>
            <a:ext cx="9932641" cy="6311900"/>
          </a:xfrm>
          <a:prstGeom prst="rect">
            <a:avLst/>
          </a:prstGeom>
          <a:noFill/>
        </p:spPr>
        <p:txBody>
          <a:bodyPr/>
          <a:lstStyle/>
          <a:p>
            <a:endParaRPr lang="en-IN"/>
          </a:p>
        </p:txBody>
      </p:sp>
      <p:sp>
        <p:nvSpPr>
          <p:cNvPr id="36" name="Shape 16"/>
          <p:cNvSpPr/>
          <p:nvPr/>
        </p:nvSpPr>
        <p:spPr>
          <a:xfrm>
            <a:off x="1879835" y="4826000"/>
            <a:ext cx="9932641" cy="990600"/>
          </a:xfrm>
          <a:prstGeom prst="rect">
            <a:avLst/>
          </a:prstGeom>
          <a:noFill/>
        </p:spPr>
        <p:txBody>
          <a:bodyPr/>
          <a:lstStyle/>
          <a:p>
            <a:endParaRPr lang="en-IN"/>
          </a:p>
        </p:txBody>
      </p:sp>
      <p:pic>
        <p:nvPicPr>
          <p:cNvPr id="37" name="Image 18" descr=" 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9835" y="4826000"/>
            <a:ext cx="685886" cy="685800"/>
          </a:xfrm>
          <a:prstGeom prst="rect">
            <a:avLst/>
          </a:prstGeom>
        </p:spPr>
      </p:pic>
      <p:pic>
        <p:nvPicPr>
          <p:cNvPr id="38" name="Image 19" descr=" 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36992" y="4883150"/>
            <a:ext cx="571565" cy="571500"/>
          </a:xfrm>
          <a:prstGeom prst="rect">
            <a:avLst/>
          </a:prstGeom>
        </p:spPr>
      </p:pic>
      <p:sp>
        <p:nvSpPr>
          <p:cNvPr id="39" name="Text 17"/>
          <p:cNvSpPr/>
          <p:nvPr/>
        </p:nvSpPr>
        <p:spPr>
          <a:xfrm>
            <a:off x="2972171" y="4826000"/>
            <a:ext cx="8941918" cy="10922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2400" dirty="0">
                <a:solidFill>
                  <a:srgbClr val="BCB3FF">
                    <a:alpha val="100000"/>
                  </a:srgbClr>
                </a:solidFill>
                <a:latin typeface="Archivo SemiBold" pitchFamily="34" charset="0"/>
                <a:ea typeface="Archivo SemiBold" pitchFamily="34" charset="-122"/>
                <a:cs typeface="Archivo SemiBold" pitchFamily="34" charset="-120"/>
              </a:rPr>
              <a:t>Lack of Technological Innovation: Traditional chit fund companies often rely on manual processes and paperwork, leading to inefficiencies and slower operations.</a:t>
            </a:r>
            <a:endParaRPr lang="en-US" sz="2400" dirty="0"/>
          </a:p>
        </p:txBody>
      </p:sp>
      <p:sp>
        <p:nvSpPr>
          <p:cNvPr id="40" name="Shape 18"/>
          <p:cNvSpPr/>
          <p:nvPr/>
        </p:nvSpPr>
        <p:spPr>
          <a:xfrm>
            <a:off x="1879835" y="6489700"/>
            <a:ext cx="9932641" cy="990600"/>
          </a:xfrm>
          <a:prstGeom prst="rect">
            <a:avLst/>
          </a:prstGeom>
          <a:noFill/>
        </p:spPr>
        <p:txBody>
          <a:bodyPr/>
          <a:lstStyle/>
          <a:p>
            <a:endParaRPr lang="en-IN"/>
          </a:p>
        </p:txBody>
      </p:sp>
      <p:pic>
        <p:nvPicPr>
          <p:cNvPr id="41" name="Image 20" descr=" 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9835" y="6489700"/>
            <a:ext cx="685886" cy="685800"/>
          </a:xfrm>
          <a:prstGeom prst="rect">
            <a:avLst/>
          </a:prstGeom>
        </p:spPr>
      </p:pic>
      <p:pic>
        <p:nvPicPr>
          <p:cNvPr id="42" name="Image 21" descr=" 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36992" y="6546850"/>
            <a:ext cx="571565" cy="571500"/>
          </a:xfrm>
          <a:prstGeom prst="rect">
            <a:avLst/>
          </a:prstGeom>
        </p:spPr>
      </p:pic>
      <p:sp>
        <p:nvSpPr>
          <p:cNvPr id="43" name="Text 19"/>
          <p:cNvSpPr/>
          <p:nvPr/>
        </p:nvSpPr>
        <p:spPr>
          <a:xfrm>
            <a:off x="2972171" y="6489700"/>
            <a:ext cx="8941918" cy="10922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2400" dirty="0">
                <a:solidFill>
                  <a:srgbClr val="BCB3FF">
                    <a:alpha val="100000"/>
                  </a:srgbClr>
                </a:solidFill>
                <a:latin typeface="Archivo SemiBold" pitchFamily="34" charset="0"/>
                <a:ea typeface="Archivo SemiBold" pitchFamily="34" charset="-122"/>
                <a:cs typeface="Archivo SemiBold" pitchFamily="34" charset="-120"/>
              </a:rPr>
              <a:t>Limited Accessibility: Traditional chit fund companies typically serve a localized market, limiting their reach and accessibility to a broader audience.</a:t>
            </a:r>
            <a:endParaRPr lang="en-US" sz="2400" dirty="0"/>
          </a:p>
        </p:txBody>
      </p:sp>
      <p:sp>
        <p:nvSpPr>
          <p:cNvPr id="44" name="Shape 20"/>
          <p:cNvSpPr/>
          <p:nvPr/>
        </p:nvSpPr>
        <p:spPr>
          <a:xfrm>
            <a:off x="1879835" y="8153400"/>
            <a:ext cx="9932641" cy="1320800"/>
          </a:xfrm>
          <a:prstGeom prst="rect">
            <a:avLst/>
          </a:prstGeom>
          <a:noFill/>
        </p:spPr>
        <p:txBody>
          <a:bodyPr/>
          <a:lstStyle/>
          <a:p>
            <a:endParaRPr lang="en-IN"/>
          </a:p>
        </p:txBody>
      </p:sp>
      <p:pic>
        <p:nvPicPr>
          <p:cNvPr id="45" name="Image 22" descr=" 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9835" y="8153400"/>
            <a:ext cx="685886" cy="685800"/>
          </a:xfrm>
          <a:prstGeom prst="rect">
            <a:avLst/>
          </a:prstGeom>
        </p:spPr>
      </p:pic>
      <p:pic>
        <p:nvPicPr>
          <p:cNvPr id="46" name="Image 23" descr=" 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36992" y="8210550"/>
            <a:ext cx="571565" cy="571500"/>
          </a:xfrm>
          <a:prstGeom prst="rect">
            <a:avLst/>
          </a:prstGeom>
        </p:spPr>
      </p:pic>
      <p:sp>
        <p:nvSpPr>
          <p:cNvPr id="47" name="Text 21"/>
          <p:cNvSpPr/>
          <p:nvPr/>
        </p:nvSpPr>
        <p:spPr>
          <a:xfrm>
            <a:off x="2972171" y="8153400"/>
            <a:ext cx="8941918" cy="14224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2400" dirty="0">
                <a:solidFill>
                  <a:srgbClr val="BCB3FF">
                    <a:alpha val="100000"/>
                  </a:srgbClr>
                </a:solidFill>
                <a:latin typeface="Archivo SemiBold" pitchFamily="34" charset="0"/>
                <a:ea typeface="Archivo SemiBold" pitchFamily="34" charset="-122"/>
                <a:cs typeface="Archivo SemiBold" pitchFamily="34" charset="-120"/>
              </a:rPr>
              <a:t>Higher Administrative Costs: They may incur higher administrative costs due to the need for physical offices, staff, and paperwork, which can lead to increased fees for participants.</a:t>
            </a:r>
            <a:endParaRPr lang="en-US" sz="2400" dirty="0"/>
          </a:p>
        </p:txBody>
      </p:sp>
      <p:sp>
        <p:nvSpPr>
          <p:cNvPr id="48" name="Shape 22"/>
          <p:cNvSpPr/>
          <p:nvPr/>
        </p:nvSpPr>
        <p:spPr>
          <a:xfrm>
            <a:off x="1879835" y="10147300"/>
            <a:ext cx="9932641" cy="990600"/>
          </a:xfrm>
          <a:prstGeom prst="rect">
            <a:avLst/>
          </a:prstGeom>
          <a:noFill/>
        </p:spPr>
        <p:txBody>
          <a:bodyPr/>
          <a:lstStyle/>
          <a:p>
            <a:endParaRPr lang="en-IN"/>
          </a:p>
        </p:txBody>
      </p:sp>
      <p:pic>
        <p:nvPicPr>
          <p:cNvPr id="49" name="Image 24" descr=" 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9835" y="10147300"/>
            <a:ext cx="685886" cy="685800"/>
          </a:xfrm>
          <a:prstGeom prst="rect">
            <a:avLst/>
          </a:prstGeom>
        </p:spPr>
      </p:pic>
      <p:pic>
        <p:nvPicPr>
          <p:cNvPr id="50" name="Image 25" descr=" 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36992" y="10204450"/>
            <a:ext cx="571565" cy="571500"/>
          </a:xfrm>
          <a:prstGeom prst="rect">
            <a:avLst/>
          </a:prstGeom>
        </p:spPr>
      </p:pic>
      <p:sp>
        <p:nvSpPr>
          <p:cNvPr id="51" name="Text 23"/>
          <p:cNvSpPr/>
          <p:nvPr/>
        </p:nvSpPr>
        <p:spPr>
          <a:xfrm>
            <a:off x="2972171" y="10147300"/>
            <a:ext cx="8941918" cy="10922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2400" dirty="0">
                <a:solidFill>
                  <a:srgbClr val="BCB3FF">
                    <a:alpha val="100000"/>
                  </a:srgbClr>
                </a:solidFill>
                <a:latin typeface="Archivo SemiBold" pitchFamily="34" charset="0"/>
                <a:ea typeface="Archivo SemiBold" pitchFamily="34" charset="-122"/>
                <a:cs typeface="Archivo SemiBold" pitchFamily="34" charset="-120"/>
              </a:rPr>
              <a:t>Security Concerns: Handling cash and physical documents can pose security risks, making participants vulnerable to potential fraud or theft.</a:t>
            </a:r>
            <a:endParaRPr lang="en-US" sz="2400" dirty="0"/>
          </a:p>
        </p:txBody>
      </p:sp>
      <p:sp>
        <p:nvSpPr>
          <p:cNvPr id="52" name="Shape 24"/>
          <p:cNvSpPr/>
          <p:nvPr/>
        </p:nvSpPr>
        <p:spPr>
          <a:xfrm>
            <a:off x="12574572" y="3441700"/>
            <a:ext cx="9932641" cy="7366000"/>
          </a:xfrm>
          <a:prstGeom prst="rect">
            <a:avLst/>
          </a:prstGeom>
          <a:noFill/>
        </p:spPr>
        <p:txBody>
          <a:bodyPr/>
          <a:lstStyle/>
          <a:p>
            <a:endParaRPr lang="en-IN"/>
          </a:p>
        </p:txBody>
      </p:sp>
      <p:sp>
        <p:nvSpPr>
          <p:cNvPr id="53" name="Shape 25"/>
          <p:cNvSpPr/>
          <p:nvPr/>
        </p:nvSpPr>
        <p:spPr>
          <a:xfrm>
            <a:off x="12574572" y="3441700"/>
            <a:ext cx="4051806" cy="495300"/>
          </a:xfrm>
          <a:prstGeom prst="rect">
            <a:avLst/>
          </a:prstGeom>
          <a:noFill/>
        </p:spPr>
        <p:txBody>
          <a:bodyPr/>
          <a:lstStyle/>
          <a:p>
            <a:endParaRPr lang="en-IN"/>
          </a:p>
        </p:txBody>
      </p:sp>
      <p:sp>
        <p:nvSpPr>
          <p:cNvPr id="54" name="Text 26"/>
          <p:cNvSpPr/>
          <p:nvPr/>
        </p:nvSpPr>
        <p:spPr>
          <a:xfrm>
            <a:off x="12574572" y="3441700"/>
            <a:ext cx="9779590" cy="4953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3600" dirty="0">
                <a:solidFill>
                  <a:srgbClr val="FFFFFF">
                    <a:alpha val="100000"/>
                  </a:srgbClr>
                </a:solidFill>
                <a:latin typeface="Archivo SemiBold" pitchFamily="34" charset="0"/>
                <a:ea typeface="Archivo SemiBold" pitchFamily="34" charset="-122"/>
                <a:cs typeface="Archivo SemiBold" pitchFamily="34" charset="-120"/>
              </a:rPr>
              <a:t>Individuals Running Traditional Chit Funds</a:t>
            </a:r>
            <a:endParaRPr lang="en-US" sz="3600" dirty="0"/>
          </a:p>
        </p:txBody>
      </p:sp>
      <p:sp>
        <p:nvSpPr>
          <p:cNvPr id="55" name="Shape 27"/>
          <p:cNvSpPr/>
          <p:nvPr/>
        </p:nvSpPr>
        <p:spPr>
          <a:xfrm>
            <a:off x="12574572" y="4826000"/>
            <a:ext cx="9932641" cy="5981700"/>
          </a:xfrm>
          <a:prstGeom prst="rect">
            <a:avLst/>
          </a:prstGeom>
          <a:noFill/>
        </p:spPr>
        <p:txBody>
          <a:bodyPr/>
          <a:lstStyle/>
          <a:p>
            <a:endParaRPr lang="en-IN"/>
          </a:p>
        </p:txBody>
      </p:sp>
      <p:sp>
        <p:nvSpPr>
          <p:cNvPr id="56" name="Shape 28"/>
          <p:cNvSpPr/>
          <p:nvPr/>
        </p:nvSpPr>
        <p:spPr>
          <a:xfrm>
            <a:off x="12574572" y="4826000"/>
            <a:ext cx="9932641" cy="990600"/>
          </a:xfrm>
          <a:prstGeom prst="rect">
            <a:avLst/>
          </a:prstGeom>
          <a:noFill/>
        </p:spPr>
        <p:txBody>
          <a:bodyPr/>
          <a:lstStyle/>
          <a:p>
            <a:endParaRPr lang="en-IN"/>
          </a:p>
        </p:txBody>
      </p:sp>
      <p:pic>
        <p:nvPicPr>
          <p:cNvPr id="57" name="Image 26" descr=" 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4572" y="4826000"/>
            <a:ext cx="685886" cy="685800"/>
          </a:xfrm>
          <a:prstGeom prst="rect">
            <a:avLst/>
          </a:prstGeom>
        </p:spPr>
      </p:pic>
      <p:pic>
        <p:nvPicPr>
          <p:cNvPr id="58" name="Image 27" descr=" 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631729" y="4883150"/>
            <a:ext cx="571565" cy="571500"/>
          </a:xfrm>
          <a:prstGeom prst="rect">
            <a:avLst/>
          </a:prstGeom>
        </p:spPr>
      </p:pic>
      <p:sp>
        <p:nvSpPr>
          <p:cNvPr id="59" name="Text 29"/>
          <p:cNvSpPr/>
          <p:nvPr/>
        </p:nvSpPr>
        <p:spPr>
          <a:xfrm>
            <a:off x="13666908" y="4826000"/>
            <a:ext cx="8941918" cy="10922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2400" dirty="0">
                <a:solidFill>
                  <a:srgbClr val="BCB3FF">
                    <a:alpha val="100000"/>
                  </a:srgbClr>
                </a:solidFill>
                <a:latin typeface="Archivo SemiBold" pitchFamily="34" charset="0"/>
                <a:ea typeface="Archivo SemiBold" pitchFamily="34" charset="-122"/>
                <a:cs typeface="Archivo SemiBold" pitchFamily="34" charset="-120"/>
              </a:rPr>
              <a:t>Lack of Legal Framework: Individuals running traditional chit funds may operate in a regulatory gray area, which can lead to legal issues and lack of participant protection.</a:t>
            </a:r>
            <a:endParaRPr lang="en-US" sz="2400" dirty="0"/>
          </a:p>
        </p:txBody>
      </p:sp>
      <p:sp>
        <p:nvSpPr>
          <p:cNvPr id="60" name="Shape 30"/>
          <p:cNvSpPr/>
          <p:nvPr/>
        </p:nvSpPr>
        <p:spPr>
          <a:xfrm>
            <a:off x="12574572" y="6489700"/>
            <a:ext cx="9932641" cy="990600"/>
          </a:xfrm>
          <a:prstGeom prst="rect">
            <a:avLst/>
          </a:prstGeom>
          <a:noFill/>
        </p:spPr>
        <p:txBody>
          <a:bodyPr/>
          <a:lstStyle/>
          <a:p>
            <a:endParaRPr lang="en-IN"/>
          </a:p>
        </p:txBody>
      </p:sp>
      <p:pic>
        <p:nvPicPr>
          <p:cNvPr id="61" name="Image 28" descr=" 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4572" y="6489700"/>
            <a:ext cx="685886" cy="685800"/>
          </a:xfrm>
          <a:prstGeom prst="rect">
            <a:avLst/>
          </a:prstGeom>
        </p:spPr>
      </p:pic>
      <p:pic>
        <p:nvPicPr>
          <p:cNvPr id="62" name="Image 29" descr=" 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631729" y="6546850"/>
            <a:ext cx="571565" cy="571500"/>
          </a:xfrm>
          <a:prstGeom prst="rect">
            <a:avLst/>
          </a:prstGeom>
        </p:spPr>
      </p:pic>
      <p:sp>
        <p:nvSpPr>
          <p:cNvPr id="63" name="Text 31"/>
          <p:cNvSpPr/>
          <p:nvPr/>
        </p:nvSpPr>
        <p:spPr>
          <a:xfrm>
            <a:off x="13666908" y="6489700"/>
            <a:ext cx="8941918" cy="10922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2400" dirty="0">
                <a:solidFill>
                  <a:srgbClr val="BCB3FF">
                    <a:alpha val="100000"/>
                  </a:srgbClr>
                </a:solidFill>
                <a:latin typeface="Archivo SemiBold" pitchFamily="34" charset="0"/>
                <a:ea typeface="Archivo SemiBold" pitchFamily="34" charset="-122"/>
                <a:cs typeface="Archivo SemiBold" pitchFamily="34" charset="-120"/>
              </a:rPr>
              <a:t>Trust Dependency: Participants rely heavily on the integrity and trustworthiness of the individual running the chit fund, which can be risky.</a:t>
            </a:r>
            <a:endParaRPr lang="en-US" sz="2400" dirty="0"/>
          </a:p>
        </p:txBody>
      </p:sp>
      <p:sp>
        <p:nvSpPr>
          <p:cNvPr id="64" name="Shape 32"/>
          <p:cNvSpPr/>
          <p:nvPr/>
        </p:nvSpPr>
        <p:spPr>
          <a:xfrm>
            <a:off x="12574572" y="8153400"/>
            <a:ext cx="9932641" cy="990600"/>
          </a:xfrm>
          <a:prstGeom prst="rect">
            <a:avLst/>
          </a:prstGeom>
          <a:noFill/>
        </p:spPr>
        <p:txBody>
          <a:bodyPr/>
          <a:lstStyle/>
          <a:p>
            <a:endParaRPr lang="en-IN"/>
          </a:p>
        </p:txBody>
      </p:sp>
      <p:pic>
        <p:nvPicPr>
          <p:cNvPr id="65" name="Image 30" descr=" 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4572" y="8153400"/>
            <a:ext cx="685886" cy="685800"/>
          </a:xfrm>
          <a:prstGeom prst="rect">
            <a:avLst/>
          </a:prstGeom>
        </p:spPr>
      </p:pic>
      <p:pic>
        <p:nvPicPr>
          <p:cNvPr id="66" name="Image 31" descr=" 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631729" y="8210550"/>
            <a:ext cx="571565" cy="571500"/>
          </a:xfrm>
          <a:prstGeom prst="rect">
            <a:avLst/>
          </a:prstGeom>
        </p:spPr>
      </p:pic>
      <p:sp>
        <p:nvSpPr>
          <p:cNvPr id="67" name="Text 33"/>
          <p:cNvSpPr/>
          <p:nvPr/>
        </p:nvSpPr>
        <p:spPr>
          <a:xfrm>
            <a:off x="13666908" y="8153400"/>
            <a:ext cx="8941918" cy="10922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2400" dirty="0">
                <a:solidFill>
                  <a:srgbClr val="BCB3FF">
                    <a:alpha val="100000"/>
                  </a:srgbClr>
                </a:solidFill>
                <a:latin typeface="Archivo SemiBold" pitchFamily="34" charset="0"/>
                <a:ea typeface="Archivo SemiBold" pitchFamily="34" charset="-122"/>
                <a:cs typeface="Archivo SemiBold" pitchFamily="34" charset="-120"/>
              </a:rPr>
              <a:t>Limited Scalability: Traditional chit funds managed by individuals have limited scalability potential due to manual operations and trust-based systems.</a:t>
            </a:r>
            <a:endParaRPr lang="en-US" sz="2400" dirty="0"/>
          </a:p>
        </p:txBody>
      </p:sp>
      <p:sp>
        <p:nvSpPr>
          <p:cNvPr id="68" name="Shape 34"/>
          <p:cNvSpPr/>
          <p:nvPr/>
        </p:nvSpPr>
        <p:spPr>
          <a:xfrm>
            <a:off x="12574572" y="9817100"/>
            <a:ext cx="9932641" cy="990600"/>
          </a:xfrm>
          <a:prstGeom prst="rect">
            <a:avLst/>
          </a:prstGeom>
          <a:noFill/>
        </p:spPr>
        <p:txBody>
          <a:bodyPr/>
          <a:lstStyle/>
          <a:p>
            <a:endParaRPr lang="en-IN"/>
          </a:p>
        </p:txBody>
      </p:sp>
      <p:pic>
        <p:nvPicPr>
          <p:cNvPr id="69" name="Image 32" descr=" 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4572" y="9817100"/>
            <a:ext cx="685886" cy="685800"/>
          </a:xfrm>
          <a:prstGeom prst="rect">
            <a:avLst/>
          </a:prstGeom>
        </p:spPr>
      </p:pic>
      <p:pic>
        <p:nvPicPr>
          <p:cNvPr id="70" name="Image 33" descr=" 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631729" y="9874250"/>
            <a:ext cx="571565" cy="571500"/>
          </a:xfrm>
          <a:prstGeom prst="rect">
            <a:avLst/>
          </a:prstGeom>
        </p:spPr>
      </p:pic>
      <p:sp>
        <p:nvSpPr>
          <p:cNvPr id="71" name="Text 35"/>
          <p:cNvSpPr/>
          <p:nvPr/>
        </p:nvSpPr>
        <p:spPr>
          <a:xfrm>
            <a:off x="13666908" y="9817100"/>
            <a:ext cx="8941918" cy="10922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2400" dirty="0">
                <a:solidFill>
                  <a:srgbClr val="BCB3FF">
                    <a:alpha val="100000"/>
                  </a:srgbClr>
                </a:solidFill>
                <a:latin typeface="Archivo SemiBold" pitchFamily="34" charset="0"/>
                <a:ea typeface="Archivo SemiBold" pitchFamily="34" charset="-122"/>
                <a:cs typeface="Archivo SemiBold" pitchFamily="34" charset="-120"/>
              </a:rPr>
              <a:t>Reduced Participant Network: Individuals may have a smaller network of participants, which could limit the variety and size of chit fund groups.</a:t>
            </a:r>
            <a:endParaRPr lang="en-US" sz="24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 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24387048" cy="13716000"/>
          </a:xfrm>
          <a:prstGeom prst="rect">
            <a:avLst/>
          </a:prstGeom>
        </p:spPr>
      </p:pic>
      <p:pic>
        <p:nvPicPr>
          <p:cNvPr id="3" name="WhatsApp Video 2023-10-15 at 21.30.47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305810" y="2922905"/>
            <a:ext cx="15689580" cy="882523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665378" y="1118046"/>
            <a:ext cx="1869656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buNone/>
            </a:pPr>
            <a:r>
              <a:rPr lang="en-US" sz="8000" dirty="0">
                <a:solidFill>
                  <a:srgbClr val="FFFFFF">
                    <a:alpha val="100000"/>
                  </a:srgbClr>
                </a:solidFill>
                <a:latin typeface="Archivo ExtraBold" pitchFamily="34" charset="0"/>
                <a:ea typeface="Archivo ExtraBold" pitchFamily="34" charset="-122"/>
                <a:cs typeface="Archivo ExtraBold" pitchFamily="34" charset="-120"/>
              </a:rPr>
              <a:t>DITTY DEMO</a:t>
            </a:r>
            <a:endParaRPr lang="en-US" sz="8000" dirty="0"/>
          </a:p>
        </p:txBody>
      </p:sp>
      <p:pic>
        <p:nvPicPr>
          <p:cNvPr id="11" name="Graphic 31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580735" y="670560"/>
            <a:ext cx="5142865" cy="42449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255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 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11760" y="0"/>
            <a:ext cx="24387048" cy="13716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244756" y="660400"/>
            <a:ext cx="17943109" cy="144356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8000" dirty="0">
                <a:solidFill>
                  <a:srgbClr val="FFFFFF">
                    <a:alpha val="100000"/>
                  </a:srgbClr>
                </a:solidFill>
                <a:latin typeface="Archivo Bold" pitchFamily="34" charset="0"/>
                <a:ea typeface="Archivo Bold" pitchFamily="34" charset="-122"/>
                <a:cs typeface="Archivo Bold" pitchFamily="34" charset="-120"/>
              </a:rPr>
              <a:t>Making it happen (Use-cases)</a:t>
            </a:r>
            <a:endParaRPr lang="en-US" sz="8000" dirty="0"/>
          </a:p>
        </p:txBody>
      </p:sp>
      <p:sp>
        <p:nvSpPr>
          <p:cNvPr id="4" name="Shape 1"/>
          <p:cNvSpPr/>
          <p:nvPr/>
        </p:nvSpPr>
        <p:spPr>
          <a:xfrm>
            <a:off x="660483" y="12674600"/>
            <a:ext cx="23066083" cy="533400"/>
          </a:xfrm>
          <a:prstGeom prst="rect">
            <a:avLst/>
          </a:prstGeom>
          <a:noFill/>
        </p:spPr>
        <p:txBody>
          <a:bodyPr/>
          <a:lstStyle/>
          <a:p>
            <a:endParaRPr lang="en-IN"/>
          </a:p>
        </p:txBody>
      </p:sp>
      <p:sp>
        <p:nvSpPr>
          <p:cNvPr id="15" name="Shape 2"/>
          <p:cNvSpPr/>
          <p:nvPr/>
        </p:nvSpPr>
        <p:spPr>
          <a:xfrm>
            <a:off x="11610432" y="12654384"/>
            <a:ext cx="1775859" cy="573814"/>
          </a:xfrm>
          <a:prstGeom prst="rect">
            <a:avLst/>
          </a:prstGeom>
          <a:noFill/>
        </p:spPr>
        <p:txBody>
          <a:bodyPr/>
          <a:lstStyle/>
          <a:p>
            <a:endParaRPr lang="en-IN"/>
          </a:p>
        </p:txBody>
      </p:sp>
      <p:sp>
        <p:nvSpPr>
          <p:cNvPr id="16" name="Shape 3"/>
          <p:cNvSpPr/>
          <p:nvPr/>
        </p:nvSpPr>
        <p:spPr>
          <a:xfrm>
            <a:off x="11610432" y="12654384"/>
            <a:ext cx="623264" cy="573814"/>
          </a:xfrm>
          <a:prstGeom prst="rect">
            <a:avLst/>
          </a:prstGeom>
          <a:noFill/>
        </p:spPr>
        <p:txBody>
          <a:bodyPr/>
          <a:lstStyle/>
          <a:p>
            <a:endParaRPr lang="en-IN"/>
          </a:p>
        </p:txBody>
      </p:sp>
      <p:sp>
        <p:nvSpPr>
          <p:cNvPr id="17" name="Shape 4"/>
          <p:cNvSpPr/>
          <p:nvPr/>
        </p:nvSpPr>
        <p:spPr>
          <a:xfrm>
            <a:off x="11610432" y="12654384"/>
            <a:ext cx="623264" cy="573814"/>
          </a:xfrm>
          <a:prstGeom prst="rect">
            <a:avLst/>
          </a:prstGeom>
          <a:noFill/>
        </p:spPr>
        <p:txBody>
          <a:bodyPr/>
          <a:lstStyle/>
          <a:p>
            <a:endParaRPr lang="en-IN"/>
          </a:p>
        </p:txBody>
      </p:sp>
      <p:sp>
        <p:nvSpPr>
          <p:cNvPr id="18" name="Shape 5"/>
          <p:cNvSpPr/>
          <p:nvPr/>
        </p:nvSpPr>
        <p:spPr>
          <a:xfrm>
            <a:off x="11610432" y="12654384"/>
            <a:ext cx="623264" cy="573814"/>
          </a:xfrm>
          <a:prstGeom prst="rect">
            <a:avLst/>
          </a:prstGeom>
          <a:noFill/>
        </p:spPr>
        <p:txBody>
          <a:bodyPr/>
          <a:lstStyle/>
          <a:p>
            <a:endParaRPr lang="en-IN"/>
          </a:p>
        </p:txBody>
      </p:sp>
      <p:sp>
        <p:nvSpPr>
          <p:cNvPr id="27" name="Shape 7"/>
          <p:cNvSpPr/>
          <p:nvPr/>
        </p:nvSpPr>
        <p:spPr>
          <a:xfrm>
            <a:off x="12344765" y="12750800"/>
            <a:ext cx="1041530" cy="381000"/>
          </a:xfrm>
          <a:prstGeom prst="rect">
            <a:avLst/>
          </a:prstGeom>
          <a:noFill/>
        </p:spPr>
        <p:txBody>
          <a:bodyPr/>
          <a:lstStyle/>
          <a:p>
            <a:endParaRPr lang="en-IN"/>
          </a:p>
        </p:txBody>
      </p:sp>
      <p:sp>
        <p:nvSpPr>
          <p:cNvPr id="28" name="Text 8"/>
          <p:cNvSpPr/>
          <p:nvPr/>
        </p:nvSpPr>
        <p:spPr>
          <a:xfrm>
            <a:off x="11321387" y="12718645"/>
            <a:ext cx="1159999" cy="49945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2800" dirty="0">
                <a:solidFill>
                  <a:srgbClr val="FFFFFF">
                    <a:alpha val="100000"/>
                  </a:srgbClr>
                </a:solidFill>
                <a:latin typeface="Archivo SemiBold" pitchFamily="34" charset="0"/>
                <a:ea typeface="Archivo SemiBold" pitchFamily="34" charset="-122"/>
                <a:cs typeface="Archivo SemiBold" pitchFamily="34" charset="-120"/>
              </a:rPr>
              <a:t>DITTY</a:t>
            </a:r>
            <a:endParaRPr lang="en-US" sz="2800" dirty="0"/>
          </a:p>
        </p:txBody>
      </p:sp>
      <p:sp>
        <p:nvSpPr>
          <p:cNvPr id="29" name="Text 9"/>
          <p:cNvSpPr/>
          <p:nvPr/>
        </p:nvSpPr>
        <p:spPr>
          <a:xfrm>
            <a:off x="23188865" y="12719050"/>
            <a:ext cx="605442" cy="57996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endParaRPr lang="en-US" sz="3200" dirty="0"/>
          </a:p>
        </p:txBody>
      </p:sp>
      <p:sp>
        <p:nvSpPr>
          <p:cNvPr id="30" name="Shape 10"/>
          <p:cNvSpPr/>
          <p:nvPr/>
        </p:nvSpPr>
        <p:spPr>
          <a:xfrm>
            <a:off x="9233997" y="3975100"/>
            <a:ext cx="5652206" cy="1422400"/>
          </a:xfrm>
          <a:prstGeom prst="roundRect">
            <a:avLst>
              <a:gd name="adj" fmla="val 91286"/>
            </a:avLst>
          </a:prstGeom>
          <a:solidFill>
            <a:srgbClr val="FFFFFF">
              <a:alpha val="100000"/>
            </a:srgbClr>
          </a:solidFill>
          <a:ln w="12700">
            <a:solidFill>
              <a:srgbClr val="000000">
                <a:alpha val="40000"/>
              </a:srgbClr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31" name="Shape 11"/>
          <p:cNvSpPr/>
          <p:nvPr/>
        </p:nvSpPr>
        <p:spPr>
          <a:xfrm>
            <a:off x="9365493" y="4991100"/>
            <a:ext cx="609676" cy="609600"/>
          </a:xfrm>
          <a:prstGeom prst="roundRect">
            <a:avLst>
              <a:gd name="adj" fmla="val 1041000"/>
            </a:avLst>
          </a:prstGeom>
          <a:solidFill>
            <a:srgbClr val="5522E0">
              <a:alpha val="100000"/>
            </a:srgbClr>
          </a:solidFill>
        </p:spPr>
        <p:txBody>
          <a:bodyPr/>
          <a:lstStyle/>
          <a:p>
            <a:endParaRPr lang="en-IN"/>
          </a:p>
        </p:txBody>
      </p:sp>
      <p:sp>
        <p:nvSpPr>
          <p:cNvPr id="32" name="Text 12"/>
          <p:cNvSpPr/>
          <p:nvPr/>
        </p:nvSpPr>
        <p:spPr>
          <a:xfrm>
            <a:off x="10012045" y="4217670"/>
            <a:ext cx="3794760" cy="120015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IN" sz="2400" b="0" i="0" dirty="0">
                <a:solidFill>
                  <a:srgbClr val="374151"/>
                </a:solidFill>
                <a:effectLst/>
                <a:latin typeface="Söhne"/>
              </a:rPr>
              <a:t>Use the Solana MainNet</a:t>
            </a:r>
            <a:endParaRPr lang="en-IN" sz="2400" dirty="0"/>
          </a:p>
        </p:txBody>
      </p:sp>
      <p:sp>
        <p:nvSpPr>
          <p:cNvPr id="33" name="Shape 13"/>
          <p:cNvSpPr/>
          <p:nvPr/>
        </p:nvSpPr>
        <p:spPr>
          <a:xfrm>
            <a:off x="1143143" y="3975100"/>
            <a:ext cx="5652206" cy="1422400"/>
          </a:xfrm>
          <a:prstGeom prst="roundRect">
            <a:avLst>
              <a:gd name="adj" fmla="val 91286"/>
            </a:avLst>
          </a:prstGeom>
          <a:solidFill>
            <a:srgbClr val="FFFFFF">
              <a:alpha val="100000"/>
            </a:srgbClr>
          </a:solidFill>
          <a:ln w="12700">
            <a:solidFill>
              <a:srgbClr val="000000">
                <a:alpha val="40000"/>
              </a:srgbClr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34" name="Shape 14"/>
          <p:cNvSpPr/>
          <p:nvPr/>
        </p:nvSpPr>
        <p:spPr>
          <a:xfrm>
            <a:off x="6185729" y="4991100"/>
            <a:ext cx="609676" cy="609600"/>
          </a:xfrm>
          <a:prstGeom prst="roundRect">
            <a:avLst>
              <a:gd name="adj" fmla="val 1041000"/>
            </a:avLst>
          </a:prstGeom>
          <a:solidFill>
            <a:srgbClr val="22E0A7">
              <a:alpha val="100000"/>
            </a:srgbClr>
          </a:solidFill>
        </p:spPr>
        <p:txBody>
          <a:bodyPr/>
          <a:lstStyle/>
          <a:p>
            <a:endParaRPr lang="en-IN"/>
          </a:p>
        </p:txBody>
      </p:sp>
      <p:sp>
        <p:nvSpPr>
          <p:cNvPr id="35" name="Text 15"/>
          <p:cNvSpPr/>
          <p:nvPr/>
        </p:nvSpPr>
        <p:spPr>
          <a:xfrm>
            <a:off x="2248820" y="4229312"/>
            <a:ext cx="3924791" cy="10160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IN" altLang="en-US" sz="2400" b="0" i="0" dirty="0">
                <a:solidFill>
                  <a:srgbClr val="374151"/>
                </a:solidFill>
                <a:effectLst/>
                <a:latin typeface="Söhne"/>
              </a:rPr>
              <a:t>Creating and Running a ChitFund</a:t>
            </a:r>
            <a:endParaRPr lang="en-IN" altLang="en-US" sz="2400" b="0" i="0" dirty="0">
              <a:solidFill>
                <a:srgbClr val="374151"/>
              </a:solidFill>
              <a:effectLst/>
              <a:latin typeface="Söhne"/>
            </a:endParaRPr>
          </a:p>
        </p:txBody>
      </p:sp>
      <p:sp>
        <p:nvSpPr>
          <p:cNvPr id="36" name="Shape 16"/>
          <p:cNvSpPr/>
          <p:nvPr/>
        </p:nvSpPr>
        <p:spPr>
          <a:xfrm>
            <a:off x="1651206" y="7988300"/>
            <a:ext cx="5652206" cy="1422400"/>
          </a:xfrm>
          <a:prstGeom prst="roundRect">
            <a:avLst>
              <a:gd name="adj" fmla="val 91286"/>
            </a:avLst>
          </a:prstGeom>
          <a:solidFill>
            <a:srgbClr val="FFFFFF">
              <a:alpha val="100000"/>
            </a:srgbClr>
          </a:solidFill>
          <a:ln w="12700">
            <a:solidFill>
              <a:srgbClr val="000000">
                <a:alpha val="40000"/>
              </a:srgbClr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37" name="Shape 17"/>
          <p:cNvSpPr/>
          <p:nvPr/>
        </p:nvSpPr>
        <p:spPr>
          <a:xfrm>
            <a:off x="2057657" y="9004300"/>
            <a:ext cx="609676" cy="609600"/>
          </a:xfrm>
          <a:prstGeom prst="roundRect">
            <a:avLst>
              <a:gd name="adj" fmla="val 1041000"/>
            </a:avLst>
          </a:prstGeom>
          <a:solidFill>
            <a:srgbClr val="22E0A7">
              <a:alpha val="100000"/>
            </a:srgbClr>
          </a:solidFill>
        </p:spPr>
        <p:txBody>
          <a:bodyPr/>
          <a:lstStyle/>
          <a:p>
            <a:endParaRPr lang="en-IN"/>
          </a:p>
        </p:txBody>
      </p:sp>
      <p:sp>
        <p:nvSpPr>
          <p:cNvPr id="38" name="Text 18"/>
          <p:cNvSpPr/>
          <p:nvPr/>
        </p:nvSpPr>
        <p:spPr>
          <a:xfrm>
            <a:off x="2718934" y="8216900"/>
            <a:ext cx="3924791" cy="10922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IN" sz="2400" dirty="0">
                <a:solidFill>
                  <a:srgbClr val="000000">
                    <a:alpha val="80000"/>
                  </a:srgbClr>
                </a:solidFill>
                <a:latin typeface="Archivo SemiBold" pitchFamily="34" charset="0"/>
                <a:ea typeface="Archivo SemiBold" pitchFamily="34" charset="-122"/>
                <a:cs typeface="Archivo SemiBold" pitchFamily="34" charset="-120"/>
              </a:rPr>
              <a:t>Integration with Solana Devnet</a:t>
            </a:r>
            <a:endParaRPr lang="en-IN" sz="2400" dirty="0"/>
          </a:p>
        </p:txBody>
      </p:sp>
      <p:pic>
        <p:nvPicPr>
          <p:cNvPr id="39" name="Image 18" descr=" 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16314" y="3251200"/>
            <a:ext cx="25403" cy="8940800"/>
          </a:xfrm>
          <a:prstGeom prst="rect">
            <a:avLst/>
          </a:prstGeom>
        </p:spPr>
      </p:pic>
      <p:pic>
        <p:nvPicPr>
          <p:cNvPr id="40" name="Image 19" descr=" 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245330" y="3517900"/>
            <a:ext cx="25403" cy="8674100"/>
          </a:xfrm>
          <a:prstGeom prst="rect">
            <a:avLst/>
          </a:prstGeom>
        </p:spPr>
      </p:pic>
      <p:sp>
        <p:nvSpPr>
          <p:cNvPr id="41" name="Shape 19"/>
          <p:cNvSpPr/>
          <p:nvPr/>
        </p:nvSpPr>
        <p:spPr>
          <a:xfrm>
            <a:off x="10164574" y="9275445"/>
            <a:ext cx="5652206" cy="1803400"/>
          </a:xfrm>
          <a:prstGeom prst="roundRect">
            <a:avLst>
              <a:gd name="adj" fmla="val 72000"/>
            </a:avLst>
          </a:prstGeom>
          <a:solidFill>
            <a:srgbClr val="FFFFFF">
              <a:alpha val="100000"/>
            </a:srgbClr>
          </a:solidFill>
          <a:ln w="12700">
            <a:solidFill>
              <a:srgbClr val="000000">
                <a:alpha val="40000"/>
              </a:srgbClr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2" name="Shape 20"/>
          <p:cNvSpPr/>
          <p:nvPr/>
        </p:nvSpPr>
        <p:spPr>
          <a:xfrm>
            <a:off x="10164624" y="10469245"/>
            <a:ext cx="609676" cy="609600"/>
          </a:xfrm>
          <a:prstGeom prst="roundRect">
            <a:avLst>
              <a:gd name="adj" fmla="val 1041000"/>
            </a:avLst>
          </a:prstGeom>
          <a:solidFill>
            <a:srgbClr val="5522E0">
              <a:alpha val="100000"/>
            </a:srgbClr>
          </a:solidFill>
        </p:spPr>
        <p:txBody>
          <a:bodyPr/>
          <a:lstStyle/>
          <a:p>
            <a:endParaRPr lang="en-IN"/>
          </a:p>
        </p:txBody>
      </p:sp>
      <p:sp>
        <p:nvSpPr>
          <p:cNvPr id="43" name="Text 21"/>
          <p:cNvSpPr/>
          <p:nvPr/>
        </p:nvSpPr>
        <p:spPr>
          <a:xfrm>
            <a:off x="11321677" y="9575588"/>
            <a:ext cx="3924791" cy="14732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IN" altLang="en-US" sz="2400" b="0" i="0" dirty="0">
                <a:solidFill>
                  <a:srgbClr val="374151"/>
                </a:solidFill>
                <a:effectLst/>
                <a:latin typeface="Söhne"/>
              </a:rPr>
              <a:t>Bring benefits to the Organiser, like NFT’s and Rewards</a:t>
            </a:r>
            <a:endParaRPr lang="en-IN" altLang="en-US" sz="2400" b="0" i="0" dirty="0">
              <a:solidFill>
                <a:srgbClr val="374151"/>
              </a:solidFill>
              <a:effectLst/>
              <a:latin typeface="Söhne"/>
            </a:endParaRPr>
          </a:p>
        </p:txBody>
      </p:sp>
      <p:sp>
        <p:nvSpPr>
          <p:cNvPr id="44" name="Shape 22"/>
          <p:cNvSpPr/>
          <p:nvPr/>
        </p:nvSpPr>
        <p:spPr>
          <a:xfrm>
            <a:off x="8370238" y="6750050"/>
            <a:ext cx="5652206" cy="1473200"/>
          </a:xfrm>
          <a:prstGeom prst="roundRect">
            <a:avLst>
              <a:gd name="adj" fmla="val 88138"/>
            </a:avLst>
          </a:prstGeom>
          <a:solidFill>
            <a:srgbClr val="FFFFFF">
              <a:alpha val="100000"/>
            </a:srgbClr>
          </a:solidFill>
          <a:ln w="12700">
            <a:solidFill>
              <a:srgbClr val="000000">
                <a:alpha val="40000"/>
              </a:srgbClr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5" name="Shape 23"/>
          <p:cNvSpPr/>
          <p:nvPr/>
        </p:nvSpPr>
        <p:spPr>
          <a:xfrm>
            <a:off x="13536649" y="7577455"/>
            <a:ext cx="609676" cy="609600"/>
          </a:xfrm>
          <a:prstGeom prst="roundRect">
            <a:avLst>
              <a:gd name="adj" fmla="val 1041000"/>
            </a:avLst>
          </a:prstGeom>
          <a:solidFill>
            <a:srgbClr val="5522E0">
              <a:alpha val="100000"/>
            </a:srgbClr>
          </a:solidFill>
        </p:spPr>
        <p:txBody>
          <a:bodyPr/>
          <a:lstStyle/>
          <a:p>
            <a:endParaRPr lang="en-IN"/>
          </a:p>
        </p:txBody>
      </p:sp>
      <p:sp>
        <p:nvSpPr>
          <p:cNvPr id="46" name="Text 24"/>
          <p:cNvSpPr/>
          <p:nvPr/>
        </p:nvSpPr>
        <p:spPr>
          <a:xfrm>
            <a:off x="9233979" y="6933988"/>
            <a:ext cx="3924791" cy="11049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IN" altLang="en-US" sz="2400" dirty="0">
                <a:solidFill>
                  <a:srgbClr val="000000">
                    <a:alpha val="80000"/>
                  </a:srgbClr>
                </a:solidFill>
                <a:latin typeface="Archivo SemiBold" pitchFamily="34" charset="0"/>
                <a:ea typeface="Archivo SemiBold" pitchFamily="34" charset="-122"/>
                <a:cs typeface="Archivo SemiBold" pitchFamily="34" charset="-120"/>
              </a:rPr>
              <a:t>Improving the UI, and bidding experience</a:t>
            </a:r>
            <a:endParaRPr lang="en-IN" altLang="en-US" sz="2400" dirty="0"/>
          </a:p>
        </p:txBody>
      </p:sp>
      <p:sp>
        <p:nvSpPr>
          <p:cNvPr id="47" name="Shape 25"/>
          <p:cNvSpPr/>
          <p:nvPr/>
        </p:nvSpPr>
        <p:spPr>
          <a:xfrm>
            <a:off x="17109038" y="3975100"/>
            <a:ext cx="5652206" cy="1473200"/>
          </a:xfrm>
          <a:prstGeom prst="roundRect">
            <a:avLst>
              <a:gd name="adj" fmla="val 88138"/>
            </a:avLst>
          </a:prstGeom>
          <a:solidFill>
            <a:srgbClr val="FFFFFF">
              <a:alpha val="100000"/>
            </a:srgbClr>
          </a:solidFill>
          <a:ln w="12700">
            <a:solidFill>
              <a:srgbClr val="000000">
                <a:alpha val="40000"/>
              </a:srgbClr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8" name="Shape 26"/>
          <p:cNvSpPr/>
          <p:nvPr/>
        </p:nvSpPr>
        <p:spPr>
          <a:xfrm>
            <a:off x="17515489" y="5016500"/>
            <a:ext cx="609676" cy="609600"/>
          </a:xfrm>
          <a:prstGeom prst="roundRect">
            <a:avLst>
              <a:gd name="adj" fmla="val 1041000"/>
            </a:avLst>
          </a:prstGeom>
          <a:solidFill>
            <a:srgbClr val="A322E0">
              <a:alpha val="100000"/>
            </a:srgbClr>
          </a:solidFill>
        </p:spPr>
        <p:txBody>
          <a:bodyPr/>
          <a:lstStyle/>
          <a:p>
            <a:endParaRPr lang="en-IN"/>
          </a:p>
        </p:txBody>
      </p:sp>
      <p:sp>
        <p:nvSpPr>
          <p:cNvPr id="49" name="Text 27"/>
          <p:cNvSpPr/>
          <p:nvPr/>
        </p:nvSpPr>
        <p:spPr>
          <a:xfrm>
            <a:off x="18369280" y="4229100"/>
            <a:ext cx="3553460" cy="11684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IN" altLang="en-US" sz="2400" b="0" i="0" dirty="0">
                <a:solidFill>
                  <a:srgbClr val="374151"/>
                </a:solidFill>
                <a:effectLst/>
                <a:latin typeface="Söhne"/>
              </a:rPr>
              <a:t>Lauching our own token and Governance</a:t>
            </a:r>
            <a:endParaRPr lang="en-IN" altLang="en-US" sz="2400" b="0" i="0" dirty="0">
              <a:solidFill>
                <a:srgbClr val="374151"/>
              </a:solidFill>
              <a:effectLst/>
              <a:latin typeface="Söhne"/>
            </a:endParaRPr>
          </a:p>
        </p:txBody>
      </p:sp>
      <p:sp>
        <p:nvSpPr>
          <p:cNvPr id="50" name="Shape 28"/>
          <p:cNvSpPr/>
          <p:nvPr/>
        </p:nvSpPr>
        <p:spPr>
          <a:xfrm>
            <a:off x="18181396" y="7522845"/>
            <a:ext cx="5652206" cy="1473200"/>
          </a:xfrm>
          <a:prstGeom prst="roundRect">
            <a:avLst>
              <a:gd name="adj" fmla="val 88138"/>
            </a:avLst>
          </a:prstGeom>
          <a:solidFill>
            <a:srgbClr val="FFFFFF">
              <a:alpha val="100000"/>
            </a:srgbClr>
          </a:solidFill>
          <a:ln w="12700">
            <a:solidFill>
              <a:srgbClr val="000000">
                <a:alpha val="40000"/>
              </a:srgbClr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1" name="Shape 29"/>
          <p:cNvSpPr/>
          <p:nvPr/>
        </p:nvSpPr>
        <p:spPr>
          <a:xfrm>
            <a:off x="23223982" y="8458200"/>
            <a:ext cx="609676" cy="609600"/>
          </a:xfrm>
          <a:prstGeom prst="roundRect">
            <a:avLst>
              <a:gd name="adj" fmla="val 1041000"/>
            </a:avLst>
          </a:prstGeom>
          <a:solidFill>
            <a:srgbClr val="A322E0">
              <a:alpha val="100000"/>
            </a:srgbClr>
          </a:solidFill>
        </p:spPr>
        <p:txBody>
          <a:bodyPr/>
          <a:lstStyle/>
          <a:p>
            <a:endParaRPr lang="en-IN"/>
          </a:p>
        </p:txBody>
      </p:sp>
      <p:sp>
        <p:nvSpPr>
          <p:cNvPr id="52" name="Text 30"/>
          <p:cNvSpPr/>
          <p:nvPr/>
        </p:nvSpPr>
        <p:spPr>
          <a:xfrm>
            <a:off x="19045146" y="7600950"/>
            <a:ext cx="3924791" cy="141605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IN" altLang="en-US" sz="2400" b="0" i="0" dirty="0">
                <a:solidFill>
                  <a:srgbClr val="374151"/>
                </a:solidFill>
                <a:effectLst/>
                <a:latin typeface="Söhne"/>
              </a:rPr>
              <a:t>Launching, a staking protocol along side ChitFunds </a:t>
            </a:r>
            <a:endParaRPr lang="en-IN" altLang="en-US" sz="2400" b="0" i="0" dirty="0">
              <a:solidFill>
                <a:srgbClr val="374151"/>
              </a:solidFill>
              <a:effectLst/>
              <a:latin typeface="Söhne"/>
            </a:endParaRPr>
          </a:p>
        </p:txBody>
      </p:sp>
      <p:sp>
        <p:nvSpPr>
          <p:cNvPr id="53" name="Text 31"/>
          <p:cNvSpPr/>
          <p:nvPr/>
        </p:nvSpPr>
        <p:spPr>
          <a:xfrm>
            <a:off x="3442335" y="2590800"/>
            <a:ext cx="1777365" cy="49974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2800" dirty="0">
                <a:solidFill>
                  <a:srgbClr val="5522E0">
                    <a:alpha val="100000"/>
                  </a:srgbClr>
                </a:solidFill>
                <a:latin typeface="Archivo SemiBold" pitchFamily="34" charset="0"/>
                <a:ea typeface="Archivo SemiBold" pitchFamily="34" charset="-122"/>
                <a:cs typeface="Archivo SemiBold" pitchFamily="34" charset="-120"/>
              </a:rPr>
              <a:t>Current </a:t>
            </a:r>
            <a:endParaRPr lang="en-US" sz="2800" dirty="0"/>
          </a:p>
        </p:txBody>
      </p:sp>
      <p:pic>
        <p:nvPicPr>
          <p:cNvPr id="54" name="Image 20" descr=" 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29016" y="2222500"/>
            <a:ext cx="8129016" cy="1117600"/>
          </a:xfrm>
          <a:prstGeom prst="rect">
            <a:avLst/>
          </a:prstGeom>
        </p:spPr>
      </p:pic>
      <p:sp>
        <p:nvSpPr>
          <p:cNvPr id="55" name="Text 32"/>
          <p:cNvSpPr/>
          <p:nvPr/>
        </p:nvSpPr>
        <p:spPr>
          <a:xfrm>
            <a:off x="11228070" y="2590800"/>
            <a:ext cx="2563495" cy="49974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2800" dirty="0">
                <a:solidFill>
                  <a:srgbClr val="5522E0">
                    <a:alpha val="100000"/>
                  </a:srgbClr>
                </a:solidFill>
                <a:latin typeface="Archivo SemiBold" pitchFamily="34" charset="0"/>
                <a:ea typeface="Archivo SemiBold" pitchFamily="34" charset="-122"/>
                <a:cs typeface="Archivo SemiBold" pitchFamily="34" charset="-120"/>
              </a:rPr>
              <a:t>Near Future</a:t>
            </a:r>
            <a:endParaRPr lang="en-US" sz="2800" dirty="0"/>
          </a:p>
        </p:txBody>
      </p:sp>
      <p:sp>
        <p:nvSpPr>
          <p:cNvPr id="56" name="Text 33"/>
          <p:cNvSpPr/>
          <p:nvPr/>
        </p:nvSpPr>
        <p:spPr>
          <a:xfrm>
            <a:off x="19166840" y="2590800"/>
            <a:ext cx="3194685" cy="49974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2800" dirty="0">
                <a:solidFill>
                  <a:srgbClr val="5522E0">
                    <a:alpha val="100000"/>
                  </a:srgbClr>
                </a:solidFill>
                <a:latin typeface="Archivo SemiBold" pitchFamily="34" charset="0"/>
                <a:ea typeface="Archivo SemiBold" pitchFamily="34" charset="-122"/>
                <a:cs typeface="Archivo SemiBold" pitchFamily="34" charset="-120"/>
              </a:rPr>
              <a:t>Distant Future</a:t>
            </a:r>
            <a:endParaRPr lang="en-US" sz="28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 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8111"/>
            <a:ext cx="24387048" cy="13716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1270159" y="1403350"/>
            <a:ext cx="9894537" cy="9042400"/>
          </a:xfrm>
          <a:prstGeom prst="rect">
            <a:avLst/>
          </a:prstGeom>
          <a:noFill/>
        </p:spPr>
        <p:txBody>
          <a:bodyPr/>
          <a:lstStyle/>
          <a:p>
            <a:endParaRPr lang="en-IN"/>
          </a:p>
        </p:txBody>
      </p:sp>
      <p:sp>
        <p:nvSpPr>
          <p:cNvPr id="4" name="Shape 1"/>
          <p:cNvSpPr/>
          <p:nvPr/>
        </p:nvSpPr>
        <p:spPr>
          <a:xfrm>
            <a:off x="1270159" y="1403350"/>
            <a:ext cx="9894537" cy="7581900"/>
          </a:xfrm>
          <a:prstGeom prst="rect">
            <a:avLst/>
          </a:prstGeom>
          <a:noFill/>
        </p:spPr>
        <p:txBody>
          <a:bodyPr/>
          <a:lstStyle/>
          <a:p>
            <a:endParaRPr lang="en-IN"/>
          </a:p>
        </p:txBody>
      </p:sp>
      <p:sp>
        <p:nvSpPr>
          <p:cNvPr id="5" name="Text 2"/>
          <p:cNvSpPr/>
          <p:nvPr/>
        </p:nvSpPr>
        <p:spPr>
          <a:xfrm>
            <a:off x="1270159" y="1403350"/>
            <a:ext cx="10233246" cy="144356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8000" dirty="0">
                <a:solidFill>
                  <a:srgbClr val="FFFFFF">
                    <a:alpha val="100000"/>
                  </a:srgbClr>
                </a:solidFill>
                <a:latin typeface="Archivo Bold" pitchFamily="34" charset="0"/>
                <a:ea typeface="Archivo Bold" pitchFamily="34" charset="-122"/>
                <a:cs typeface="Archivo Bold" pitchFamily="34" charset="-120"/>
              </a:rPr>
              <a:t>Why Now?</a:t>
            </a:r>
            <a:endParaRPr lang="en-US" sz="8000" dirty="0"/>
          </a:p>
        </p:txBody>
      </p:sp>
      <p:sp>
        <p:nvSpPr>
          <p:cNvPr id="6" name="Text 3"/>
          <p:cNvSpPr/>
          <p:nvPr/>
        </p:nvSpPr>
        <p:spPr>
          <a:xfrm>
            <a:off x="1270159" y="2762250"/>
            <a:ext cx="9047764" cy="649393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6400" dirty="0">
                <a:solidFill>
                  <a:srgbClr val="BCB3FF">
                    <a:alpha val="100000"/>
                  </a:srgbClr>
                </a:solidFill>
                <a:latin typeface="Archivo SemiBold" pitchFamily="34" charset="0"/>
                <a:ea typeface="Archivo SemiBold" pitchFamily="34" charset="-122"/>
                <a:cs typeface="Archivo SemiBold" pitchFamily="34" charset="-120"/>
              </a:rPr>
              <a:t>The success of this idea today is primarily due to </a:t>
            </a:r>
            <a:r>
              <a:rPr lang="en-IN" altLang="en-US" sz="6400" dirty="0">
                <a:solidFill>
                  <a:srgbClr val="BCB3FF">
                    <a:alpha val="100000"/>
                  </a:srgbClr>
                </a:solidFill>
                <a:latin typeface="Archivo SemiBold" pitchFamily="34" charset="0"/>
                <a:ea typeface="Archivo SemiBold" pitchFamily="34" charset="-122"/>
                <a:cs typeface="Archivo SemiBold" pitchFamily="34" charset="-120"/>
              </a:rPr>
              <a:t>a need for a Decentralised and transparent ChitFund System, which is very tradition and on paper in nature</a:t>
            </a:r>
            <a:endParaRPr lang="en-IN" altLang="en-US" sz="6400" dirty="0">
              <a:solidFill>
                <a:srgbClr val="BCB3FF">
                  <a:alpha val="100000"/>
                </a:srgbClr>
              </a:solidFill>
              <a:latin typeface="Archivo SemiBold" pitchFamily="34" charset="0"/>
              <a:ea typeface="Archivo SemiBold" pitchFamily="34" charset="-122"/>
              <a:cs typeface="Archivo SemiBold" pitchFamily="34" charset="-120"/>
            </a:endParaRPr>
          </a:p>
        </p:txBody>
      </p:sp>
      <p:sp>
        <p:nvSpPr>
          <p:cNvPr id="7" name="Shape 4"/>
          <p:cNvSpPr/>
          <p:nvPr/>
        </p:nvSpPr>
        <p:spPr>
          <a:xfrm>
            <a:off x="1270159" y="10001250"/>
            <a:ext cx="9894537" cy="444500"/>
          </a:xfrm>
          <a:prstGeom prst="rect">
            <a:avLst/>
          </a:prstGeom>
          <a:noFill/>
        </p:spPr>
        <p:txBody>
          <a:bodyPr/>
          <a:lstStyle/>
          <a:p>
            <a:endParaRPr lang="en-IN"/>
          </a:p>
        </p:txBody>
      </p:sp>
      <p:sp>
        <p:nvSpPr>
          <p:cNvPr id="8" name="Text 5"/>
          <p:cNvSpPr/>
          <p:nvPr/>
        </p:nvSpPr>
        <p:spPr>
          <a:xfrm>
            <a:off x="1270159" y="10001250"/>
            <a:ext cx="10030020" cy="57996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endParaRPr lang="en-US" sz="3200" dirty="0"/>
          </a:p>
        </p:txBody>
      </p:sp>
      <p:sp>
        <p:nvSpPr>
          <p:cNvPr id="9" name="Shape 6"/>
          <p:cNvSpPr/>
          <p:nvPr/>
        </p:nvSpPr>
        <p:spPr>
          <a:xfrm>
            <a:off x="660483" y="12674600"/>
            <a:ext cx="23066083" cy="533400"/>
          </a:xfrm>
          <a:prstGeom prst="rect">
            <a:avLst/>
          </a:prstGeom>
          <a:noFill/>
        </p:spPr>
        <p:txBody>
          <a:bodyPr/>
          <a:lstStyle/>
          <a:p>
            <a:endParaRPr lang="en-IN"/>
          </a:p>
        </p:txBody>
      </p:sp>
      <p:sp>
        <p:nvSpPr>
          <p:cNvPr id="20" name="Shape 7"/>
          <p:cNvSpPr/>
          <p:nvPr/>
        </p:nvSpPr>
        <p:spPr>
          <a:xfrm>
            <a:off x="10479988" y="12654384"/>
            <a:ext cx="4036742" cy="573814"/>
          </a:xfrm>
          <a:prstGeom prst="rect">
            <a:avLst/>
          </a:prstGeom>
          <a:noFill/>
        </p:spPr>
        <p:txBody>
          <a:bodyPr/>
          <a:lstStyle/>
          <a:p>
            <a:endParaRPr lang="en-IN"/>
          </a:p>
        </p:txBody>
      </p:sp>
      <p:sp>
        <p:nvSpPr>
          <p:cNvPr id="21" name="Shape 8"/>
          <p:cNvSpPr/>
          <p:nvPr/>
        </p:nvSpPr>
        <p:spPr>
          <a:xfrm>
            <a:off x="10479988" y="12654384"/>
            <a:ext cx="623264" cy="573814"/>
          </a:xfrm>
          <a:prstGeom prst="rect">
            <a:avLst/>
          </a:prstGeom>
          <a:noFill/>
        </p:spPr>
        <p:txBody>
          <a:bodyPr/>
          <a:lstStyle/>
          <a:p>
            <a:endParaRPr lang="en-IN"/>
          </a:p>
        </p:txBody>
      </p:sp>
      <p:sp>
        <p:nvSpPr>
          <p:cNvPr id="22" name="Shape 9"/>
          <p:cNvSpPr/>
          <p:nvPr/>
        </p:nvSpPr>
        <p:spPr>
          <a:xfrm>
            <a:off x="10479988" y="12654384"/>
            <a:ext cx="623264" cy="573814"/>
          </a:xfrm>
          <a:prstGeom prst="rect">
            <a:avLst/>
          </a:prstGeom>
          <a:noFill/>
        </p:spPr>
        <p:txBody>
          <a:bodyPr/>
          <a:lstStyle/>
          <a:p>
            <a:endParaRPr lang="en-IN"/>
          </a:p>
        </p:txBody>
      </p:sp>
      <p:sp>
        <p:nvSpPr>
          <p:cNvPr id="23" name="Shape 10"/>
          <p:cNvSpPr/>
          <p:nvPr/>
        </p:nvSpPr>
        <p:spPr>
          <a:xfrm>
            <a:off x="10479988" y="12654384"/>
            <a:ext cx="623264" cy="573814"/>
          </a:xfrm>
          <a:prstGeom prst="rect">
            <a:avLst/>
          </a:prstGeom>
          <a:noFill/>
        </p:spPr>
        <p:txBody>
          <a:bodyPr/>
          <a:lstStyle/>
          <a:p>
            <a:endParaRPr lang="en-IN"/>
          </a:p>
        </p:txBody>
      </p:sp>
      <p:sp>
        <p:nvSpPr>
          <p:cNvPr id="32" name="Shape 12"/>
          <p:cNvSpPr/>
          <p:nvPr/>
        </p:nvSpPr>
        <p:spPr>
          <a:xfrm>
            <a:off x="11214323" y="12750800"/>
            <a:ext cx="3302413" cy="381000"/>
          </a:xfrm>
          <a:prstGeom prst="rect">
            <a:avLst/>
          </a:prstGeom>
          <a:noFill/>
        </p:spPr>
        <p:txBody>
          <a:bodyPr/>
          <a:lstStyle/>
          <a:p>
            <a:endParaRPr lang="en-IN"/>
          </a:p>
        </p:txBody>
      </p:sp>
      <p:sp>
        <p:nvSpPr>
          <p:cNvPr id="33" name="Text 13"/>
          <p:cNvSpPr/>
          <p:nvPr/>
        </p:nvSpPr>
        <p:spPr>
          <a:xfrm>
            <a:off x="11214323" y="12750800"/>
            <a:ext cx="3420882" cy="49945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2800" dirty="0">
                <a:solidFill>
                  <a:srgbClr val="FFFFFF">
                    <a:alpha val="100000"/>
                  </a:srgbClr>
                </a:solidFill>
                <a:latin typeface="Archivo SemiBold" pitchFamily="34" charset="0"/>
                <a:ea typeface="Archivo SemiBold" pitchFamily="34" charset="-122"/>
                <a:cs typeface="Archivo SemiBold" pitchFamily="34" charset="-120"/>
              </a:rPr>
              <a:t>DITTY</a:t>
            </a:r>
            <a:endParaRPr lang="en-US" sz="2800" dirty="0">
              <a:solidFill>
                <a:srgbClr val="FFFFFF">
                  <a:alpha val="100000"/>
                </a:srgbClr>
              </a:solidFill>
              <a:latin typeface="Archivo SemiBold" pitchFamily="34" charset="0"/>
              <a:ea typeface="Archivo SemiBold" pitchFamily="34" charset="-122"/>
              <a:cs typeface="Archivo SemiBold" pitchFamily="34" charset="-120"/>
            </a:endParaRPr>
          </a:p>
          <a:p>
            <a:pPr marL="0" indent="0" algn="l">
              <a:buNone/>
            </a:pPr>
            <a:endParaRPr lang="en-US" sz="2800" dirty="0"/>
          </a:p>
        </p:txBody>
      </p:sp>
      <p:sp>
        <p:nvSpPr>
          <p:cNvPr id="34" name="Text 14"/>
          <p:cNvSpPr/>
          <p:nvPr/>
        </p:nvSpPr>
        <p:spPr>
          <a:xfrm>
            <a:off x="23208320" y="12719050"/>
            <a:ext cx="605442" cy="57996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endParaRPr lang="en-US" sz="3200" dirty="0"/>
          </a:p>
        </p:txBody>
      </p:sp>
      <p:sp>
        <p:nvSpPr>
          <p:cNvPr id="35" name="Shape 15"/>
          <p:cNvSpPr/>
          <p:nvPr/>
        </p:nvSpPr>
        <p:spPr>
          <a:xfrm>
            <a:off x="13374772" y="4000500"/>
            <a:ext cx="9932641" cy="4191000"/>
          </a:xfrm>
          <a:prstGeom prst="rect">
            <a:avLst/>
          </a:prstGeom>
          <a:noFill/>
        </p:spPr>
        <p:txBody>
          <a:bodyPr/>
          <a:lstStyle/>
          <a:p>
            <a:endParaRPr lang="en-IN"/>
          </a:p>
        </p:txBody>
      </p:sp>
      <p:sp>
        <p:nvSpPr>
          <p:cNvPr id="36" name="Shape 16"/>
          <p:cNvSpPr/>
          <p:nvPr/>
        </p:nvSpPr>
        <p:spPr>
          <a:xfrm>
            <a:off x="13374772" y="4000500"/>
            <a:ext cx="9932641" cy="609600"/>
          </a:xfrm>
          <a:prstGeom prst="rect">
            <a:avLst/>
          </a:prstGeom>
          <a:noFill/>
        </p:spPr>
        <p:txBody>
          <a:bodyPr/>
          <a:lstStyle/>
          <a:p>
            <a:endParaRPr lang="en-IN"/>
          </a:p>
        </p:txBody>
      </p:sp>
      <p:pic>
        <p:nvPicPr>
          <p:cNvPr id="37" name="Image 18" descr=" 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374772" y="2354580"/>
            <a:ext cx="431854" cy="609600"/>
          </a:xfrm>
          <a:prstGeom prst="rect">
            <a:avLst/>
          </a:prstGeom>
        </p:spPr>
      </p:pic>
      <p:sp>
        <p:nvSpPr>
          <p:cNvPr id="38" name="Text 17"/>
          <p:cNvSpPr/>
          <p:nvPr/>
        </p:nvSpPr>
        <p:spPr>
          <a:xfrm>
            <a:off x="14304302" y="2294114"/>
            <a:ext cx="9246756" cy="218757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3600" b="0" i="0" dirty="0">
                <a:solidFill>
                  <a:srgbClr val="374151"/>
                </a:solidFill>
                <a:effectLst/>
                <a:latin typeface="Söhne"/>
              </a:rPr>
              <a:t>The widespread availability of digital infrastructure, including smartphones and the internet, enables users to access and use the application conveniently.</a:t>
            </a:r>
            <a:endParaRPr lang="en-US" sz="3600" dirty="0"/>
          </a:p>
        </p:txBody>
      </p:sp>
      <p:sp>
        <p:nvSpPr>
          <p:cNvPr id="39" name="Shape 18"/>
          <p:cNvSpPr/>
          <p:nvPr/>
        </p:nvSpPr>
        <p:spPr>
          <a:xfrm>
            <a:off x="13374772" y="5194300"/>
            <a:ext cx="9932641" cy="609600"/>
          </a:xfrm>
          <a:prstGeom prst="rect">
            <a:avLst/>
          </a:prstGeom>
          <a:noFill/>
        </p:spPr>
        <p:txBody>
          <a:bodyPr/>
          <a:lstStyle/>
          <a:p>
            <a:endParaRPr lang="en-IN"/>
          </a:p>
        </p:txBody>
      </p:sp>
      <p:pic>
        <p:nvPicPr>
          <p:cNvPr id="40" name="Image 19" descr=" 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374772" y="5701665"/>
            <a:ext cx="431854" cy="609600"/>
          </a:xfrm>
          <a:prstGeom prst="rect">
            <a:avLst/>
          </a:prstGeom>
        </p:spPr>
      </p:pic>
      <p:sp>
        <p:nvSpPr>
          <p:cNvPr id="41" name="Text 19"/>
          <p:cNvSpPr/>
          <p:nvPr/>
        </p:nvSpPr>
        <p:spPr>
          <a:xfrm>
            <a:off x="14304290" y="5662755"/>
            <a:ext cx="9246756" cy="174519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3600" b="0" i="0" dirty="0">
                <a:solidFill>
                  <a:srgbClr val="374151"/>
                </a:solidFill>
                <a:effectLst/>
                <a:latin typeface="Söhne"/>
              </a:rPr>
              <a:t>The emergence of blockchain technology, which offers transparency, security, and smart contract capabilities</a:t>
            </a:r>
            <a:endParaRPr lang="en-US" sz="3600" dirty="0"/>
          </a:p>
        </p:txBody>
      </p:sp>
      <p:sp>
        <p:nvSpPr>
          <p:cNvPr id="42" name="Shape 20"/>
          <p:cNvSpPr/>
          <p:nvPr/>
        </p:nvSpPr>
        <p:spPr>
          <a:xfrm>
            <a:off x="13374772" y="6388100"/>
            <a:ext cx="9932641" cy="609600"/>
          </a:xfrm>
          <a:prstGeom prst="rect">
            <a:avLst/>
          </a:prstGeom>
          <a:noFill/>
        </p:spPr>
        <p:txBody>
          <a:bodyPr/>
          <a:lstStyle/>
          <a:p>
            <a:endParaRPr lang="en-IN"/>
          </a:p>
        </p:txBody>
      </p:sp>
      <p:pic>
        <p:nvPicPr>
          <p:cNvPr id="43" name="Image 20" descr=" 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433137" y="8327559"/>
            <a:ext cx="431854" cy="609600"/>
          </a:xfrm>
          <a:prstGeom prst="rect">
            <a:avLst/>
          </a:prstGeom>
        </p:spPr>
      </p:pic>
      <p:sp>
        <p:nvSpPr>
          <p:cNvPr id="44" name="Text 21"/>
          <p:cNvSpPr/>
          <p:nvPr/>
        </p:nvSpPr>
        <p:spPr>
          <a:xfrm>
            <a:off x="14196861" y="8288057"/>
            <a:ext cx="9246756" cy="167121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3600" b="0" i="0" dirty="0">
                <a:solidFill>
                  <a:srgbClr val="374151"/>
                </a:solidFill>
                <a:effectLst/>
                <a:latin typeface="Söhne"/>
              </a:rPr>
              <a:t>Increased globalization has created diverse, interconnected communities with shared financial goals.</a:t>
            </a:r>
            <a:endParaRPr lang="en-US" sz="3600" dirty="0"/>
          </a:p>
        </p:txBody>
      </p:sp>
      <p:sp>
        <p:nvSpPr>
          <p:cNvPr id="45" name="Shape 22"/>
          <p:cNvSpPr/>
          <p:nvPr/>
        </p:nvSpPr>
        <p:spPr>
          <a:xfrm>
            <a:off x="13374772" y="7581900"/>
            <a:ext cx="9932641" cy="609600"/>
          </a:xfrm>
          <a:prstGeom prst="rect">
            <a:avLst/>
          </a:prstGeom>
          <a:noFill/>
        </p:spPr>
        <p:txBody>
          <a:bodyPr/>
          <a:lstStyle/>
          <a:p>
            <a:endParaRPr lang="en-IN"/>
          </a:p>
        </p:txBody>
      </p:sp>
      <p:sp>
        <p:nvSpPr>
          <p:cNvPr id="47" name="Text 23"/>
          <p:cNvSpPr/>
          <p:nvPr/>
        </p:nvSpPr>
        <p:spPr>
          <a:xfrm>
            <a:off x="14303881" y="8826289"/>
            <a:ext cx="9246756" cy="174402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3600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  <a:endParaRPr lang="en-US" sz="36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 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7" y="18415"/>
            <a:ext cx="24387048" cy="13716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1270159" y="2241550"/>
            <a:ext cx="9894537" cy="7366000"/>
          </a:xfrm>
          <a:prstGeom prst="rect">
            <a:avLst/>
          </a:prstGeom>
          <a:noFill/>
        </p:spPr>
        <p:txBody>
          <a:bodyPr/>
          <a:lstStyle/>
          <a:p>
            <a:endParaRPr lang="en-IN"/>
          </a:p>
        </p:txBody>
      </p:sp>
      <p:sp>
        <p:nvSpPr>
          <p:cNvPr id="4" name="Text 1"/>
          <p:cNvSpPr/>
          <p:nvPr/>
        </p:nvSpPr>
        <p:spPr>
          <a:xfrm>
            <a:off x="1270159" y="2241550"/>
            <a:ext cx="10233246" cy="254846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8000" dirty="0">
                <a:solidFill>
                  <a:srgbClr val="FFFFFF">
                    <a:alpha val="100000"/>
                  </a:srgbClr>
                </a:solidFill>
                <a:latin typeface="Archivo Bold" pitchFamily="34" charset="0"/>
                <a:ea typeface="Archivo Bold" pitchFamily="34" charset="-122"/>
                <a:cs typeface="Archivo Bold" pitchFamily="34" charset="-120"/>
              </a:rPr>
              <a:t>Why are you the one to do it?</a:t>
            </a:r>
            <a:endParaRPr lang="en-US" sz="8000" dirty="0"/>
          </a:p>
        </p:txBody>
      </p:sp>
      <p:sp>
        <p:nvSpPr>
          <p:cNvPr id="5" name="Shape 2"/>
          <p:cNvSpPr/>
          <p:nvPr/>
        </p:nvSpPr>
        <p:spPr>
          <a:xfrm>
            <a:off x="1270159" y="5467350"/>
            <a:ext cx="9869133" cy="4140200"/>
          </a:xfrm>
          <a:prstGeom prst="rect">
            <a:avLst/>
          </a:prstGeom>
          <a:noFill/>
        </p:spPr>
        <p:txBody>
          <a:bodyPr/>
          <a:lstStyle/>
          <a:p>
            <a:endParaRPr lang="en-IN"/>
          </a:p>
        </p:txBody>
      </p:sp>
      <p:sp>
        <p:nvSpPr>
          <p:cNvPr id="6" name="Shape 3"/>
          <p:cNvSpPr/>
          <p:nvPr/>
        </p:nvSpPr>
        <p:spPr>
          <a:xfrm>
            <a:off x="1270159" y="5467350"/>
            <a:ext cx="9869133" cy="990600"/>
          </a:xfrm>
          <a:prstGeom prst="rect">
            <a:avLst/>
          </a:prstGeom>
          <a:noFill/>
        </p:spPr>
        <p:txBody>
          <a:bodyPr/>
          <a:lstStyle/>
          <a:p>
            <a:endParaRPr lang="en-IN"/>
          </a:p>
        </p:txBody>
      </p:sp>
      <p:pic>
        <p:nvPicPr>
          <p:cNvPr id="7" name="Image 1" descr=" 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70159" y="5467350"/>
            <a:ext cx="431854" cy="60960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2108464" y="5389530"/>
            <a:ext cx="9183248" cy="11430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3600" dirty="0">
                <a:solidFill>
                  <a:srgbClr val="BCB3FF">
                    <a:alpha val="100000"/>
                  </a:srgbClr>
                </a:solidFill>
                <a:latin typeface="Archivo SemiBold" pitchFamily="34" charset="0"/>
                <a:ea typeface="Archivo SemiBold" pitchFamily="34" charset="-122"/>
              </a:rPr>
              <a:t>Won a hackathon based on blockchain technology, and participated in a few.</a:t>
            </a:r>
            <a:endParaRPr lang="en-US" sz="3600" dirty="0"/>
          </a:p>
        </p:txBody>
      </p:sp>
      <p:sp>
        <p:nvSpPr>
          <p:cNvPr id="9" name="Shape 5"/>
          <p:cNvSpPr/>
          <p:nvPr/>
        </p:nvSpPr>
        <p:spPr>
          <a:xfrm>
            <a:off x="1270159" y="7042150"/>
            <a:ext cx="9869133" cy="990600"/>
          </a:xfrm>
          <a:prstGeom prst="rect">
            <a:avLst/>
          </a:prstGeom>
          <a:noFill/>
        </p:spPr>
        <p:txBody>
          <a:bodyPr/>
          <a:lstStyle/>
          <a:p>
            <a:endParaRPr lang="en-IN"/>
          </a:p>
        </p:txBody>
      </p:sp>
      <p:pic>
        <p:nvPicPr>
          <p:cNvPr id="10" name="Image 2" descr=" 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70159" y="7042150"/>
            <a:ext cx="431854" cy="609600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2108464" y="6983785"/>
            <a:ext cx="9183248" cy="11430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3600" dirty="0">
                <a:solidFill>
                  <a:srgbClr val="BCB3FF">
                    <a:alpha val="100000"/>
                  </a:srgbClr>
                </a:solidFill>
                <a:latin typeface="Archivo SemiBold" pitchFamily="34" charset="0"/>
                <a:ea typeface="Archivo SemiBold" pitchFamily="34" charset="-122"/>
                <a:cs typeface="Archivo SemiBold" pitchFamily="34" charset="-120"/>
              </a:rPr>
              <a:t>Had a basic knowledge of Rust programming which is used in solana bockchain.</a:t>
            </a:r>
            <a:endParaRPr lang="en-US" sz="3600" dirty="0"/>
          </a:p>
        </p:txBody>
      </p:sp>
      <p:sp>
        <p:nvSpPr>
          <p:cNvPr id="12" name="Shape 7"/>
          <p:cNvSpPr/>
          <p:nvPr/>
        </p:nvSpPr>
        <p:spPr>
          <a:xfrm>
            <a:off x="1270159" y="8616950"/>
            <a:ext cx="9869133" cy="990600"/>
          </a:xfrm>
          <a:prstGeom prst="rect">
            <a:avLst/>
          </a:prstGeom>
          <a:noFill/>
        </p:spPr>
        <p:txBody>
          <a:bodyPr/>
          <a:lstStyle/>
          <a:p>
            <a:endParaRPr lang="en-IN"/>
          </a:p>
        </p:txBody>
      </p:sp>
      <p:pic>
        <p:nvPicPr>
          <p:cNvPr id="13" name="Image 3" descr=" 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70159" y="8616950"/>
            <a:ext cx="431854" cy="609600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2108464" y="8616950"/>
            <a:ext cx="9183248" cy="11430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3600" dirty="0">
                <a:solidFill>
                  <a:srgbClr val="BCB3FF">
                    <a:alpha val="100000"/>
                  </a:srgbClr>
                </a:solidFill>
                <a:latin typeface="Archivo Regular" pitchFamily="34" charset="0"/>
                <a:ea typeface="Archivo Regular" pitchFamily="34" charset="-122"/>
                <a:cs typeface="Archivo Regular" pitchFamily="34" charset="-120"/>
              </a:rPr>
              <a:t>Because we were passionate enough to complete this project.</a:t>
            </a:r>
            <a:endParaRPr lang="en-US" sz="3600" dirty="0"/>
          </a:p>
        </p:txBody>
      </p:sp>
      <p:sp>
        <p:nvSpPr>
          <p:cNvPr id="15" name="Shape 9"/>
          <p:cNvSpPr/>
          <p:nvPr/>
        </p:nvSpPr>
        <p:spPr>
          <a:xfrm>
            <a:off x="660483" y="12674600"/>
            <a:ext cx="23066083" cy="533400"/>
          </a:xfrm>
          <a:prstGeom prst="rect">
            <a:avLst/>
          </a:prstGeom>
          <a:noFill/>
        </p:spPr>
        <p:txBody>
          <a:bodyPr/>
          <a:lstStyle/>
          <a:p>
            <a:endParaRPr lang="en-IN"/>
          </a:p>
        </p:txBody>
      </p:sp>
      <p:sp>
        <p:nvSpPr>
          <p:cNvPr id="26" name="Shape 10"/>
          <p:cNvSpPr/>
          <p:nvPr/>
        </p:nvSpPr>
        <p:spPr>
          <a:xfrm>
            <a:off x="10480000" y="12654384"/>
            <a:ext cx="4036742" cy="573814"/>
          </a:xfrm>
          <a:prstGeom prst="rect">
            <a:avLst/>
          </a:prstGeom>
          <a:noFill/>
        </p:spPr>
        <p:txBody>
          <a:bodyPr/>
          <a:lstStyle/>
          <a:p>
            <a:endParaRPr lang="en-IN"/>
          </a:p>
        </p:txBody>
      </p:sp>
      <p:sp>
        <p:nvSpPr>
          <p:cNvPr id="27" name="Shape 11"/>
          <p:cNvSpPr/>
          <p:nvPr/>
        </p:nvSpPr>
        <p:spPr>
          <a:xfrm>
            <a:off x="10480000" y="12654384"/>
            <a:ext cx="623264" cy="573814"/>
          </a:xfrm>
          <a:prstGeom prst="rect">
            <a:avLst/>
          </a:prstGeom>
          <a:noFill/>
        </p:spPr>
        <p:txBody>
          <a:bodyPr/>
          <a:lstStyle/>
          <a:p>
            <a:endParaRPr lang="en-IN"/>
          </a:p>
        </p:txBody>
      </p:sp>
      <p:sp>
        <p:nvSpPr>
          <p:cNvPr id="28" name="Shape 12"/>
          <p:cNvSpPr/>
          <p:nvPr/>
        </p:nvSpPr>
        <p:spPr>
          <a:xfrm>
            <a:off x="10480000" y="12654384"/>
            <a:ext cx="623264" cy="573814"/>
          </a:xfrm>
          <a:prstGeom prst="rect">
            <a:avLst/>
          </a:prstGeom>
          <a:noFill/>
        </p:spPr>
        <p:txBody>
          <a:bodyPr/>
          <a:lstStyle/>
          <a:p>
            <a:endParaRPr lang="en-IN"/>
          </a:p>
        </p:txBody>
      </p:sp>
      <p:sp>
        <p:nvSpPr>
          <p:cNvPr id="29" name="Shape 13"/>
          <p:cNvSpPr/>
          <p:nvPr/>
        </p:nvSpPr>
        <p:spPr>
          <a:xfrm>
            <a:off x="10480000" y="12654384"/>
            <a:ext cx="623264" cy="573814"/>
          </a:xfrm>
          <a:prstGeom prst="rect">
            <a:avLst/>
          </a:prstGeom>
          <a:noFill/>
        </p:spPr>
        <p:txBody>
          <a:bodyPr/>
          <a:lstStyle/>
          <a:p>
            <a:endParaRPr lang="en-IN"/>
          </a:p>
        </p:txBody>
      </p:sp>
      <p:sp>
        <p:nvSpPr>
          <p:cNvPr id="38" name="Shape 15"/>
          <p:cNvSpPr/>
          <p:nvPr/>
        </p:nvSpPr>
        <p:spPr>
          <a:xfrm>
            <a:off x="11214336" y="12750800"/>
            <a:ext cx="3302413" cy="381000"/>
          </a:xfrm>
          <a:prstGeom prst="rect">
            <a:avLst/>
          </a:prstGeom>
          <a:noFill/>
        </p:spPr>
        <p:txBody>
          <a:bodyPr/>
          <a:lstStyle/>
          <a:p>
            <a:endParaRPr lang="en-IN"/>
          </a:p>
        </p:txBody>
      </p:sp>
      <p:sp>
        <p:nvSpPr>
          <p:cNvPr id="39" name="Text 16"/>
          <p:cNvSpPr/>
          <p:nvPr/>
        </p:nvSpPr>
        <p:spPr>
          <a:xfrm>
            <a:off x="11214336" y="12750800"/>
            <a:ext cx="3420882" cy="49945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2800" dirty="0">
                <a:solidFill>
                  <a:srgbClr val="FFFFFF">
                    <a:alpha val="100000"/>
                  </a:srgbClr>
                </a:solidFill>
                <a:latin typeface="Archivo SemiBold" pitchFamily="34" charset="0"/>
                <a:ea typeface="Archivo SemiBold" pitchFamily="34" charset="-122"/>
                <a:cs typeface="Archivo SemiBold" pitchFamily="34" charset="-120"/>
              </a:rPr>
              <a:t>DITTY</a:t>
            </a:r>
            <a:endParaRPr lang="en-US" sz="2800" dirty="0">
              <a:solidFill>
                <a:srgbClr val="FFFFFF">
                  <a:alpha val="100000"/>
                </a:srgbClr>
              </a:solidFill>
              <a:latin typeface="Archivo SemiBold" pitchFamily="34" charset="0"/>
              <a:ea typeface="Archivo SemiBold" pitchFamily="34" charset="-122"/>
              <a:cs typeface="Archivo SemiBold" pitchFamily="34" charset="-120"/>
            </a:endParaRPr>
          </a:p>
          <a:p>
            <a:pPr marL="0" indent="0" algn="l">
              <a:buNone/>
            </a:pPr>
            <a:endParaRPr lang="en-US" sz="2800" dirty="0"/>
          </a:p>
        </p:txBody>
      </p:sp>
      <p:sp>
        <p:nvSpPr>
          <p:cNvPr id="40" name="Text 17"/>
          <p:cNvSpPr/>
          <p:nvPr/>
        </p:nvSpPr>
        <p:spPr>
          <a:xfrm>
            <a:off x="23188865" y="12719050"/>
            <a:ext cx="605442" cy="57996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endParaRPr lang="en-US" sz="3200" dirty="0"/>
          </a:p>
        </p:txBody>
      </p:sp>
      <p:sp>
        <p:nvSpPr>
          <p:cNvPr id="41" name="Shape 18"/>
          <p:cNvSpPr/>
          <p:nvPr/>
        </p:nvSpPr>
        <p:spPr>
          <a:xfrm>
            <a:off x="13298562" y="397818"/>
            <a:ext cx="9983448" cy="11396352"/>
          </a:xfrm>
          <a:prstGeom prst="rect">
            <a:avLst/>
          </a:prstGeom>
          <a:noFill/>
        </p:spPr>
        <p:txBody>
          <a:bodyPr/>
          <a:lstStyle/>
          <a:p>
            <a:endParaRPr lang="en-IN"/>
          </a:p>
        </p:txBody>
      </p:sp>
      <p:sp>
        <p:nvSpPr>
          <p:cNvPr id="42" name="Shape 19"/>
          <p:cNvSpPr/>
          <p:nvPr/>
        </p:nvSpPr>
        <p:spPr>
          <a:xfrm>
            <a:off x="13409726" y="397818"/>
            <a:ext cx="4445556" cy="5317176"/>
          </a:xfrm>
          <a:prstGeom prst="rect">
            <a:avLst/>
          </a:prstGeom>
          <a:noFill/>
        </p:spPr>
        <p:txBody>
          <a:bodyPr/>
          <a:lstStyle/>
          <a:p>
            <a:endParaRPr lang="en-IN"/>
          </a:p>
        </p:txBody>
      </p:sp>
      <p:pic>
        <p:nvPicPr>
          <p:cNvPr id="43" name="Image 21" descr=" 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66850" y="6449368"/>
            <a:ext cx="3016503" cy="2777182"/>
          </a:xfrm>
          <a:prstGeom prst="rect">
            <a:avLst/>
          </a:prstGeom>
        </p:spPr>
      </p:pic>
      <p:sp>
        <p:nvSpPr>
          <p:cNvPr id="44" name="Shape 20"/>
          <p:cNvSpPr/>
          <p:nvPr/>
        </p:nvSpPr>
        <p:spPr>
          <a:xfrm>
            <a:off x="13409726" y="3581400"/>
            <a:ext cx="4445556" cy="2133600"/>
          </a:xfrm>
          <a:prstGeom prst="rect">
            <a:avLst/>
          </a:prstGeom>
          <a:noFill/>
        </p:spPr>
        <p:txBody>
          <a:bodyPr/>
          <a:lstStyle/>
          <a:p>
            <a:endParaRPr lang="en-IN"/>
          </a:p>
        </p:txBody>
      </p:sp>
      <p:sp>
        <p:nvSpPr>
          <p:cNvPr id="45" name="Text 21"/>
          <p:cNvSpPr/>
          <p:nvPr/>
        </p:nvSpPr>
        <p:spPr>
          <a:xfrm>
            <a:off x="14502062" y="3581400"/>
            <a:ext cx="2260883" cy="8636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US" sz="4800" dirty="0">
                <a:solidFill>
                  <a:srgbClr val="000000">
                    <a:alpha val="70000"/>
                  </a:srgbClr>
                </a:solidFill>
                <a:latin typeface="Archivo SemiBold" pitchFamily="34" charset="0"/>
                <a:ea typeface="Archivo SemiBold" pitchFamily="34" charset="-122"/>
                <a:cs typeface="Archivo SemiBold" pitchFamily="34" charset="-120"/>
              </a:rPr>
              <a:t>Lokesh</a:t>
            </a:r>
            <a:endParaRPr lang="en-US" sz="4800" dirty="0"/>
          </a:p>
        </p:txBody>
      </p:sp>
      <p:sp>
        <p:nvSpPr>
          <p:cNvPr id="46" name="Text 22"/>
          <p:cNvSpPr/>
          <p:nvPr/>
        </p:nvSpPr>
        <p:spPr>
          <a:xfrm>
            <a:off x="13358919" y="4394200"/>
            <a:ext cx="4547168" cy="14224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US" sz="2400" dirty="0">
                <a:solidFill>
                  <a:srgbClr val="000000">
                    <a:alpha val="40000"/>
                  </a:srgbClr>
                </a:solidFill>
                <a:latin typeface="Archivo Medium" pitchFamily="34" charset="0"/>
                <a:ea typeface="Archivo Medium" pitchFamily="34" charset="-122"/>
                <a:cs typeface="Archivo Medium" pitchFamily="34" charset="-120"/>
              </a:rPr>
              <a:t>Lokeshwaran is a Rust Smart Contract Developer with 7+ years of experience in software industry</a:t>
            </a:r>
            <a:endParaRPr lang="en-US" sz="2400" dirty="0"/>
          </a:p>
        </p:txBody>
      </p:sp>
      <p:sp>
        <p:nvSpPr>
          <p:cNvPr id="47" name="Shape 23"/>
          <p:cNvSpPr/>
          <p:nvPr/>
        </p:nvSpPr>
        <p:spPr>
          <a:xfrm>
            <a:off x="18725291" y="397818"/>
            <a:ext cx="4445556" cy="5317176"/>
          </a:xfrm>
          <a:prstGeom prst="rect">
            <a:avLst/>
          </a:prstGeom>
          <a:noFill/>
        </p:spPr>
        <p:txBody>
          <a:bodyPr/>
          <a:lstStyle/>
          <a:p>
            <a:endParaRPr lang="en-IN"/>
          </a:p>
        </p:txBody>
      </p:sp>
      <p:sp>
        <p:nvSpPr>
          <p:cNvPr id="49" name="Shape 24"/>
          <p:cNvSpPr/>
          <p:nvPr/>
        </p:nvSpPr>
        <p:spPr>
          <a:xfrm>
            <a:off x="18725291" y="3581400"/>
            <a:ext cx="4445556" cy="2133600"/>
          </a:xfrm>
          <a:prstGeom prst="rect">
            <a:avLst/>
          </a:prstGeom>
          <a:noFill/>
        </p:spPr>
        <p:txBody>
          <a:bodyPr/>
          <a:lstStyle/>
          <a:p>
            <a:endParaRPr lang="en-IN"/>
          </a:p>
        </p:txBody>
      </p:sp>
      <p:sp>
        <p:nvSpPr>
          <p:cNvPr id="50" name="Text 25"/>
          <p:cNvSpPr/>
          <p:nvPr/>
        </p:nvSpPr>
        <p:spPr>
          <a:xfrm>
            <a:off x="19766915" y="3581400"/>
            <a:ext cx="2710180" cy="8636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US" sz="4800" dirty="0">
                <a:solidFill>
                  <a:srgbClr val="000000">
                    <a:alpha val="70000"/>
                  </a:srgbClr>
                </a:solidFill>
                <a:latin typeface="Archivo SemiBold" pitchFamily="34" charset="0"/>
                <a:ea typeface="Archivo SemiBold" pitchFamily="34" charset="-122"/>
                <a:cs typeface="Archivo SemiBold" pitchFamily="34" charset="-120"/>
              </a:rPr>
              <a:t>Adithya</a:t>
            </a:r>
            <a:endParaRPr lang="en-US" sz="4800" dirty="0"/>
          </a:p>
        </p:txBody>
      </p:sp>
      <p:sp>
        <p:nvSpPr>
          <p:cNvPr id="51" name="Text 26"/>
          <p:cNvSpPr/>
          <p:nvPr/>
        </p:nvSpPr>
        <p:spPr>
          <a:xfrm>
            <a:off x="18674484" y="4394200"/>
            <a:ext cx="4547168" cy="14224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IN" altLang="en-US" sz="2400" dirty="0">
                <a:solidFill>
                  <a:srgbClr val="000000">
                    <a:alpha val="40000"/>
                  </a:srgbClr>
                </a:solidFill>
                <a:latin typeface="Archivo Medium" pitchFamily="34" charset="0"/>
                <a:ea typeface="Archivo Medium" pitchFamily="34" charset="-122"/>
                <a:cs typeface="Archivo Medium" pitchFamily="34" charset="-120"/>
              </a:rPr>
              <a:t>FrontEnd, UI and integration with Smart Contracts</a:t>
            </a:r>
            <a:endParaRPr lang="en-IN" altLang="en-US" sz="2400" dirty="0"/>
          </a:p>
        </p:txBody>
      </p:sp>
      <p:sp>
        <p:nvSpPr>
          <p:cNvPr id="52" name="Shape 27"/>
          <p:cNvSpPr/>
          <p:nvPr/>
        </p:nvSpPr>
        <p:spPr>
          <a:xfrm>
            <a:off x="13409726" y="6477000"/>
            <a:ext cx="4445556" cy="4986976"/>
          </a:xfrm>
          <a:prstGeom prst="rect">
            <a:avLst/>
          </a:prstGeom>
          <a:noFill/>
        </p:spPr>
        <p:txBody>
          <a:bodyPr/>
          <a:lstStyle/>
          <a:p>
            <a:endParaRPr lang="en-IN"/>
          </a:p>
        </p:txBody>
      </p:sp>
      <p:pic>
        <p:nvPicPr>
          <p:cNvPr id="53" name="Image 23" descr=" 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24240" y="6477000"/>
            <a:ext cx="3016503" cy="2777182"/>
          </a:xfrm>
          <a:prstGeom prst="rect">
            <a:avLst/>
          </a:prstGeom>
        </p:spPr>
      </p:pic>
      <p:sp>
        <p:nvSpPr>
          <p:cNvPr id="54" name="Shape 28"/>
          <p:cNvSpPr/>
          <p:nvPr/>
        </p:nvSpPr>
        <p:spPr>
          <a:xfrm>
            <a:off x="13409726" y="9660582"/>
            <a:ext cx="4445556" cy="1803400"/>
          </a:xfrm>
          <a:prstGeom prst="rect">
            <a:avLst/>
          </a:prstGeom>
          <a:noFill/>
        </p:spPr>
        <p:txBody>
          <a:bodyPr/>
          <a:lstStyle/>
          <a:p>
            <a:endParaRPr lang="en-IN"/>
          </a:p>
        </p:txBody>
      </p:sp>
      <p:sp>
        <p:nvSpPr>
          <p:cNvPr id="55" name="Text 29"/>
          <p:cNvSpPr/>
          <p:nvPr/>
        </p:nvSpPr>
        <p:spPr>
          <a:xfrm>
            <a:off x="14165470" y="9660582"/>
            <a:ext cx="2934067" cy="8636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US" sz="4800" dirty="0">
                <a:solidFill>
                  <a:srgbClr val="000000">
                    <a:alpha val="70000"/>
                  </a:srgbClr>
                </a:solidFill>
                <a:latin typeface="Archivo SemiBold" pitchFamily="34" charset="0"/>
                <a:ea typeface="Archivo SemiBold" pitchFamily="34" charset="-122"/>
                <a:cs typeface="Archivo SemiBold" pitchFamily="34" charset="-120"/>
              </a:rPr>
              <a:t>Chethana</a:t>
            </a:r>
            <a:endParaRPr lang="en-US" sz="4800" dirty="0"/>
          </a:p>
        </p:txBody>
      </p:sp>
      <p:sp>
        <p:nvSpPr>
          <p:cNvPr id="56" name="Text 30"/>
          <p:cNvSpPr/>
          <p:nvPr/>
        </p:nvSpPr>
        <p:spPr>
          <a:xfrm>
            <a:off x="13358919" y="10473382"/>
            <a:ext cx="4547168" cy="10922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IN" altLang="en-US" sz="2400" dirty="0">
                <a:solidFill>
                  <a:srgbClr val="000000">
                    <a:alpha val="40000"/>
                  </a:srgbClr>
                </a:solidFill>
                <a:latin typeface="Archivo Medium" pitchFamily="34" charset="0"/>
                <a:ea typeface="Archivo Medium" pitchFamily="34" charset="-122"/>
                <a:cs typeface="Archivo Medium" pitchFamily="34" charset="-120"/>
              </a:rPr>
              <a:t>FrontEnd and UI Developer</a:t>
            </a:r>
            <a:endParaRPr lang="en-IN" altLang="en-US" sz="2400" dirty="0">
              <a:solidFill>
                <a:srgbClr val="000000">
                  <a:alpha val="40000"/>
                </a:srgbClr>
              </a:solidFill>
              <a:latin typeface="Archivo Medium" pitchFamily="34" charset="0"/>
              <a:ea typeface="Archivo Medium" pitchFamily="34" charset="-122"/>
              <a:cs typeface="Archivo Medium" pitchFamily="34" charset="-120"/>
            </a:endParaRPr>
          </a:p>
        </p:txBody>
      </p:sp>
      <p:sp>
        <p:nvSpPr>
          <p:cNvPr id="57" name="Shape 31"/>
          <p:cNvSpPr/>
          <p:nvPr/>
        </p:nvSpPr>
        <p:spPr>
          <a:xfrm>
            <a:off x="18725291" y="6477000"/>
            <a:ext cx="4445556" cy="5317176"/>
          </a:xfrm>
          <a:prstGeom prst="rect">
            <a:avLst/>
          </a:prstGeom>
          <a:noFill/>
        </p:spPr>
        <p:txBody>
          <a:bodyPr/>
          <a:lstStyle/>
          <a:p>
            <a:endParaRPr lang="en-IN"/>
          </a:p>
        </p:txBody>
      </p:sp>
      <p:sp>
        <p:nvSpPr>
          <p:cNvPr id="59" name="Shape 32"/>
          <p:cNvSpPr/>
          <p:nvPr/>
        </p:nvSpPr>
        <p:spPr>
          <a:xfrm>
            <a:off x="18725291" y="9660582"/>
            <a:ext cx="4445556" cy="2133600"/>
          </a:xfrm>
          <a:prstGeom prst="rect">
            <a:avLst/>
          </a:prstGeom>
          <a:noFill/>
        </p:spPr>
        <p:txBody>
          <a:bodyPr/>
          <a:lstStyle/>
          <a:p>
            <a:endParaRPr lang="en-IN"/>
          </a:p>
        </p:txBody>
      </p:sp>
      <p:sp>
        <p:nvSpPr>
          <p:cNvPr id="60" name="Text 33"/>
          <p:cNvSpPr/>
          <p:nvPr/>
        </p:nvSpPr>
        <p:spPr>
          <a:xfrm>
            <a:off x="20192365" y="9660890"/>
            <a:ext cx="2251710" cy="8636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US" sz="4800" dirty="0">
                <a:solidFill>
                  <a:srgbClr val="000000">
                    <a:alpha val="70000"/>
                  </a:srgbClr>
                </a:solidFill>
                <a:latin typeface="Archivo SemiBold" pitchFamily="34" charset="0"/>
                <a:ea typeface="Archivo SemiBold" pitchFamily="34" charset="-122"/>
                <a:cs typeface="Archivo SemiBold" pitchFamily="34" charset="-120"/>
              </a:rPr>
              <a:t>Amit</a:t>
            </a:r>
            <a:endParaRPr lang="en-US" sz="4800" dirty="0"/>
          </a:p>
        </p:txBody>
      </p:sp>
      <p:sp>
        <p:nvSpPr>
          <p:cNvPr id="61" name="Text 34"/>
          <p:cNvSpPr/>
          <p:nvPr/>
        </p:nvSpPr>
        <p:spPr>
          <a:xfrm>
            <a:off x="19044636" y="10458450"/>
            <a:ext cx="4547168" cy="14224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IN" altLang="en-US" sz="2400" dirty="0">
                <a:solidFill>
                  <a:srgbClr val="000000">
                    <a:alpha val="40000"/>
                  </a:srgbClr>
                </a:solidFill>
                <a:latin typeface="Archivo Medium" pitchFamily="34" charset="0"/>
                <a:ea typeface="Archivo Medium" pitchFamily="34" charset="-122"/>
                <a:cs typeface="Archivo Medium" pitchFamily="34" charset="-120"/>
              </a:rPr>
              <a:t>Testing and Marketing</a:t>
            </a:r>
            <a:endParaRPr lang="en-IN" altLang="en-US" sz="2400" dirty="0">
              <a:solidFill>
                <a:srgbClr val="000000">
                  <a:alpha val="40000"/>
                </a:srgbClr>
              </a:solidFill>
              <a:latin typeface="Archivo Medium" pitchFamily="34" charset="0"/>
              <a:ea typeface="Archivo Medium" pitchFamily="34" charset="-122"/>
              <a:cs typeface="Archivo Medium" pitchFamily="34" charset="-12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165580" y="850900"/>
            <a:ext cx="3268980" cy="254762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834860" y="928370"/>
            <a:ext cx="2727325" cy="247015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5681</Words>
  <Application>WPS Presentation</Application>
  <PresentationFormat>Custom</PresentationFormat>
  <Paragraphs>185</Paragraphs>
  <Slides>12</Slides>
  <Notes>11</Notes>
  <HiddenSlides>0</HiddenSlides>
  <MMClips>1</MMClips>
  <ScaleCrop>false</ScaleCrop>
  <HeadingPairs>
    <vt:vector size="6" baseType="variant">
      <vt:variant>
        <vt:lpstr>已用的字体</vt:lpstr>
      </vt:variant>
      <vt:variant>
        <vt:i4>28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41" baseType="lpstr">
      <vt:lpstr>Arial</vt:lpstr>
      <vt:lpstr>SimSun</vt:lpstr>
      <vt:lpstr>Wingdings</vt:lpstr>
      <vt:lpstr>Archivo Regular</vt:lpstr>
      <vt:lpstr>Segoe Print</vt:lpstr>
      <vt:lpstr>Archivo Regular</vt:lpstr>
      <vt:lpstr>Archivo Regular</vt:lpstr>
      <vt:lpstr>Archivo ExtraBold</vt:lpstr>
      <vt:lpstr>Archivo ExtraBold</vt:lpstr>
      <vt:lpstr>Archivo ExtraBold</vt:lpstr>
      <vt:lpstr>Archivo SemiBold</vt:lpstr>
      <vt:lpstr>Archivo SemiBold</vt:lpstr>
      <vt:lpstr>Archivo SemiBold</vt:lpstr>
      <vt:lpstr>Archivo SemiBold</vt:lpstr>
      <vt:lpstr>Inter Bold</vt:lpstr>
      <vt:lpstr>Inter Bold</vt:lpstr>
      <vt:lpstr>Inter Bold</vt:lpstr>
      <vt:lpstr>Archivo Bold</vt:lpstr>
      <vt:lpstr>Archivo Bold</vt:lpstr>
      <vt:lpstr>Archivo Bold</vt:lpstr>
      <vt:lpstr>Söhne</vt:lpstr>
      <vt:lpstr>Archivo Medium</vt:lpstr>
      <vt:lpstr>Archivo Medium</vt:lpstr>
      <vt:lpstr>Archivo Medium</vt:lpstr>
      <vt:lpstr>Calibri</vt:lpstr>
      <vt:lpstr>Microsoft YaHei</vt:lpstr>
      <vt:lpstr>Arial Unicode MS</vt:lpstr>
      <vt:lpstr>MingLiU-ExtB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PptxGenJS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creator>PptxGenJS</dc:creator>
  <dc:subject>PptxGenJS Presentation</dc:subject>
  <cp:lastModifiedBy>asus</cp:lastModifiedBy>
  <cp:revision>26</cp:revision>
  <dcterms:created xsi:type="dcterms:W3CDTF">2023-10-15T16:02:00Z</dcterms:created>
  <dcterms:modified xsi:type="dcterms:W3CDTF">2023-10-16T04:42:06Z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56FC8AB0D103467891EFE12C3D8487DE</vt:lpwstr>
  </property>
  <property fmtid="{D5CDD505-2E9C-101B-9397-08002B2CF9AE}" pid="3" name="KSOProductBuildVer">
    <vt:lpwstr>1033-11.2.0.11225</vt:lpwstr>
  </property>
</Properties>
</file>